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7" r:id="rId2"/>
    <p:sldId id="293" r:id="rId3"/>
    <p:sldId id="269" r:id="rId4"/>
    <p:sldId id="294" r:id="rId5"/>
    <p:sldId id="271" r:id="rId6"/>
    <p:sldId id="272" r:id="rId7"/>
    <p:sldId id="273" r:id="rId8"/>
    <p:sldId id="274" r:id="rId9"/>
    <p:sldId id="295" r:id="rId10"/>
    <p:sldId id="29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528"/>
    <a:srgbClr val="FDBA1E"/>
    <a:srgbClr val="7CBF30"/>
    <a:srgbClr val="6E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4" d="100"/>
          <a:sy n="104" d="100"/>
        </p:scale>
        <p:origin x="-1104"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D07F1-57E7-41A4-96BA-2319F7115DEC}"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366D0-143D-4596-8336-800CD9E3F121}" type="slidenum">
              <a:rPr lang="en-US" smtClean="0"/>
              <a:t>‹#›</a:t>
            </a:fld>
            <a:endParaRPr lang="en-US"/>
          </a:p>
        </p:txBody>
      </p:sp>
    </p:spTree>
    <p:extLst>
      <p:ext uri="{BB962C8B-B14F-4D97-AF65-F5344CB8AC3E}">
        <p14:creationId xmlns:p14="http://schemas.microsoft.com/office/powerpoint/2010/main" val="235443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na-aiic.ca/en/download-buy/preceptorship-and-mentorshi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na-aiic.ca/en/download-buy/preceptorship-and-mentorshi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Facilitator </a:t>
            </a:r>
            <a:r>
              <a:rPr lang="en-US" altLang="en-US" b="1" u="sng" dirty="0" smtClean="0"/>
              <a:t>Notes</a:t>
            </a:r>
            <a:r>
              <a:rPr lang="en-US" altLang="en-US" b="1" u="sng" dirty="0"/>
              <a: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Mentors focus on a mentee’s achievements, success in </a:t>
            </a:r>
            <a:r>
              <a:rPr lang="en-US" altLang="en-US" dirty="0" smtClean="0"/>
              <a:t>school, </a:t>
            </a:r>
            <a:r>
              <a:rPr lang="en-US" altLang="en-US" dirty="0"/>
              <a:t>and preparation for the workforce through a one-to-one relationship that is non-threatening and non-judgmental to both parties. It is a relationship that changes over time as </a:t>
            </a:r>
            <a:r>
              <a:rPr lang="en-US" altLang="en-US" dirty="0" smtClean="0"/>
              <a:t>each person </a:t>
            </a:r>
            <a:r>
              <a:rPr lang="en-US" altLang="en-US" dirty="0"/>
              <a:t>grows, learns, and gains experiences in the relationship.</a:t>
            </a:r>
          </a:p>
          <a:p>
            <a:pPr marL="171450" indent="-171450" eaLnBrk="1" hangingPunct="1">
              <a:spcBef>
                <a:spcPct val="0"/>
              </a:spcBef>
              <a:buFont typeface="Arial" panose="020B0604020202020204" pitchFamily="34" charset="0"/>
              <a:buChar char="•"/>
            </a:pPr>
            <a:endParaRPr lang="en-US" altLang="en-US" dirty="0"/>
          </a:p>
          <a:p>
            <a:pPr marL="171450" indent="-171450" eaLnBrk="1" hangingPunct="1">
              <a:spcBef>
                <a:spcPct val="0"/>
              </a:spcBef>
              <a:buFont typeface="Arial" panose="020B0604020202020204" pitchFamily="34" charset="0"/>
              <a:buChar char="•"/>
            </a:pPr>
            <a:r>
              <a:rPr lang="en-US" altLang="en-US" dirty="0" smtClean="0"/>
              <a:t>Using the questions posed on the slide,</a:t>
            </a:r>
            <a:r>
              <a:rPr lang="en-US" altLang="en-US" baseline="0" dirty="0" smtClean="0"/>
              <a:t> a</a:t>
            </a:r>
            <a:r>
              <a:rPr lang="en-US" altLang="en-US" dirty="0" smtClean="0"/>
              <a:t>sk</a:t>
            </a:r>
            <a:r>
              <a:rPr lang="en-US" altLang="en-US" baseline="0" dirty="0" smtClean="0"/>
              <a:t> </a:t>
            </a:r>
            <a:r>
              <a:rPr lang="en-US" altLang="en-US" baseline="0" dirty="0"/>
              <a:t>participants to talk about what defines a </a:t>
            </a:r>
            <a:r>
              <a:rPr lang="en-US" altLang="en-US" baseline="0" dirty="0" smtClean="0"/>
              <a:t>mentor</a:t>
            </a:r>
            <a:endParaRPr lang="en-CA"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01675" indent="-268288">
              <a:spcBef>
                <a:spcPct val="30000"/>
              </a:spcBef>
              <a:defRPr sz="1200">
                <a:solidFill>
                  <a:schemeClr val="tx1"/>
                </a:solidFill>
                <a:latin typeface="Calibri" pitchFamily="34" charset="0"/>
              </a:defRPr>
            </a:lvl2pPr>
            <a:lvl3pPr marL="1081088" indent="-214313">
              <a:spcBef>
                <a:spcPct val="30000"/>
              </a:spcBef>
              <a:defRPr sz="1200">
                <a:solidFill>
                  <a:schemeClr val="tx1"/>
                </a:solidFill>
                <a:latin typeface="Calibri" pitchFamily="34" charset="0"/>
              </a:defRPr>
            </a:lvl3pPr>
            <a:lvl4pPr marL="1511300" indent="-214313">
              <a:spcBef>
                <a:spcPct val="30000"/>
              </a:spcBef>
              <a:defRPr sz="1200">
                <a:solidFill>
                  <a:schemeClr val="tx1"/>
                </a:solidFill>
                <a:latin typeface="Calibri" pitchFamily="34" charset="0"/>
              </a:defRPr>
            </a:lvl4pPr>
            <a:lvl5pPr marL="1944688" indent="-214313">
              <a:spcBef>
                <a:spcPct val="30000"/>
              </a:spcBef>
              <a:defRPr sz="1200">
                <a:solidFill>
                  <a:schemeClr val="tx1"/>
                </a:solidFill>
                <a:latin typeface="Calibri" pitchFamily="34" charset="0"/>
              </a:defRPr>
            </a:lvl5pPr>
            <a:lvl6pPr marL="2401888" indent="-214313" eaLnBrk="0" fontAlgn="base" hangingPunct="0">
              <a:spcBef>
                <a:spcPct val="30000"/>
              </a:spcBef>
              <a:spcAft>
                <a:spcPct val="0"/>
              </a:spcAft>
              <a:defRPr sz="1200">
                <a:solidFill>
                  <a:schemeClr val="tx1"/>
                </a:solidFill>
                <a:latin typeface="Calibri" pitchFamily="34" charset="0"/>
              </a:defRPr>
            </a:lvl6pPr>
            <a:lvl7pPr marL="2859088" indent="-214313" eaLnBrk="0" fontAlgn="base" hangingPunct="0">
              <a:spcBef>
                <a:spcPct val="30000"/>
              </a:spcBef>
              <a:spcAft>
                <a:spcPct val="0"/>
              </a:spcAft>
              <a:defRPr sz="1200">
                <a:solidFill>
                  <a:schemeClr val="tx1"/>
                </a:solidFill>
                <a:latin typeface="Calibri" pitchFamily="34" charset="0"/>
              </a:defRPr>
            </a:lvl7pPr>
            <a:lvl8pPr marL="3316288" indent="-214313" eaLnBrk="0" fontAlgn="base" hangingPunct="0">
              <a:spcBef>
                <a:spcPct val="30000"/>
              </a:spcBef>
              <a:spcAft>
                <a:spcPct val="0"/>
              </a:spcAft>
              <a:defRPr sz="1200">
                <a:solidFill>
                  <a:schemeClr val="tx1"/>
                </a:solidFill>
                <a:latin typeface="Calibri" pitchFamily="34" charset="0"/>
              </a:defRPr>
            </a:lvl8pPr>
            <a:lvl9pPr marL="3773488" indent="-214313" eaLnBrk="0" fontAlgn="base" hangingPunct="0">
              <a:spcBef>
                <a:spcPct val="30000"/>
              </a:spcBef>
              <a:spcAft>
                <a:spcPct val="0"/>
              </a:spcAft>
              <a:defRPr sz="1200">
                <a:solidFill>
                  <a:schemeClr val="tx1"/>
                </a:solidFill>
                <a:latin typeface="Calibri" pitchFamily="34" charset="0"/>
              </a:defRPr>
            </a:lvl9pPr>
          </a:lstStyle>
          <a:p>
            <a:pPr>
              <a:spcBef>
                <a:spcPct val="0"/>
              </a:spcBef>
            </a:pPr>
            <a:fld id="{B08F3B53-A192-4968-B3B3-8C2D7BC3C91D}" type="slidenum">
              <a:rPr lang="en-CA" altLang="en-US" smtClean="0">
                <a:latin typeface="Arial" charset="0"/>
              </a:rPr>
              <a:pPr>
                <a:spcBef>
                  <a:spcPct val="0"/>
                </a:spcBef>
              </a:pPr>
              <a:t>5</a:t>
            </a:fld>
            <a:endParaRPr lang="en-CA" altLang="en-US" dirty="0">
              <a:latin typeface="Arial" charset="0"/>
            </a:endParaRPr>
          </a:p>
        </p:txBody>
      </p:sp>
      <p:sp>
        <p:nvSpPr>
          <p:cNvPr id="6451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A0B3DF9-5971-4F57-83B5-CB270A5966D9}" type="datetime1">
              <a:rPr lang="en-US" altLang="en-US" smtClean="0">
                <a:latin typeface="Arial" charset="0"/>
              </a:rPr>
              <a:pPr>
                <a:spcBef>
                  <a:spcPct val="0"/>
                </a:spcBef>
              </a:pPr>
              <a:t>2/5/2019</a:t>
            </a:fld>
            <a:endParaRPr lang="en-CA" altLang="en-US" dirty="0">
              <a:latin typeface="Arial" charset="0"/>
            </a:endParaRPr>
          </a:p>
        </p:txBody>
      </p:sp>
      <p:sp>
        <p:nvSpPr>
          <p:cNvPr id="64518"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CA"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 </a:t>
            </a:r>
            <a:r>
              <a:rPr lang="en-CA" b="1" u="sng" dirty="0" smtClean="0"/>
              <a:t>Notes</a:t>
            </a:r>
            <a:r>
              <a:rPr lang="en-CA" b="1" u="sng" dirty="0"/>
              <a:t>: </a:t>
            </a:r>
          </a:p>
          <a:p>
            <a:r>
              <a:rPr lang="en-CA" b="0" dirty="0"/>
              <a:t>Use the</a:t>
            </a:r>
            <a:r>
              <a:rPr lang="en-CA" b="0" baseline="0" dirty="0"/>
              <a:t> following resource to support a discussion </a:t>
            </a:r>
            <a:r>
              <a:rPr lang="en-CA" b="0" baseline="0" dirty="0" smtClean="0"/>
              <a:t>on </a:t>
            </a:r>
            <a:r>
              <a:rPr lang="en-CA" b="0" baseline="0" dirty="0"/>
              <a:t>specific examples of these categories of mentee competencies as identified by the CNO (2004).</a:t>
            </a:r>
            <a:endParaRPr lang="en-CA" b="0" dirty="0"/>
          </a:p>
          <a:p>
            <a:endParaRPr lang="en-CA" b="1" dirty="0"/>
          </a:p>
          <a:p>
            <a:r>
              <a:rPr lang="en-CA"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Canadian Nurses Association. (2004). </a:t>
            </a:r>
            <a:r>
              <a:rPr lang="en-CA" altLang="en-US" sz="1200" i="1" dirty="0"/>
              <a:t>Achieving excellence in professional practice: A guide to preceptorship and mentorship. </a:t>
            </a:r>
            <a:r>
              <a:rPr lang="en-CA" altLang="en-US" sz="1200" dirty="0"/>
              <a:t>Ottawa, ON: Author. Retrieved from: </a:t>
            </a:r>
            <a:r>
              <a:rPr lang="en-CA" altLang="en-US" sz="1200" dirty="0">
                <a:hlinkClick r:id="rId3"/>
              </a:rPr>
              <a:t>https://www.cna-aiic.ca/en/download-buy/preceptorship-and-mentorship</a:t>
            </a:r>
            <a:endParaRPr lang="en-CA" altLang="en-US" sz="1200"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17</a:t>
            </a:fld>
            <a:endParaRPr lang="en-CA" dirty="0"/>
          </a:p>
        </p:txBody>
      </p:sp>
    </p:spTree>
    <p:extLst>
      <p:ext uri="{BB962C8B-B14F-4D97-AF65-F5344CB8AC3E}">
        <p14:creationId xmlns:p14="http://schemas.microsoft.com/office/powerpoint/2010/main" val="162759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 </a:t>
            </a:r>
            <a:r>
              <a:rPr lang="en-CA" b="1" u="sng" dirty="0" smtClean="0"/>
              <a:t>Notes</a:t>
            </a:r>
            <a:r>
              <a:rPr lang="en-CA" b="1" u="sng" dirty="0"/>
              <a:t>:</a:t>
            </a:r>
            <a:r>
              <a:rPr lang="en-CA" b="1" u="sng"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You may also want to talk about formal mentorship opportunities through </a:t>
            </a:r>
            <a:r>
              <a:rPr lang="en-CA" dirty="0"/>
              <a:t>CNA’s NurseONE program. </a:t>
            </a:r>
            <a:r>
              <a:rPr lang="en-CA" baseline="0" dirty="0"/>
              <a:t> </a:t>
            </a:r>
            <a:r>
              <a:rPr lang="en-CA" dirty="0">
                <a:effectLst/>
              </a:rPr>
              <a:t>The CNA Certification</a:t>
            </a:r>
            <a:r>
              <a:rPr lang="en-CA" baseline="0" dirty="0">
                <a:effectLst/>
              </a:rPr>
              <a:t> &amp; </a:t>
            </a:r>
            <a:r>
              <a:rPr lang="en-CA" dirty="0">
                <a:effectLst/>
              </a:rPr>
              <a:t>Mentorship Program has nurse mentors all across Canada who volunteer their time to provide support and assistance to certification candidates. Nurse mentors hold current CNA certification and have a minimum of three years’ experience in their chosen nursing practice specialty.</a:t>
            </a:r>
            <a:r>
              <a:rPr lang="en-CA" baseline="0" dirty="0">
                <a:effectLst/>
              </a:rPr>
              <a:t> </a:t>
            </a:r>
            <a:r>
              <a:rPr lang="en-CA" dirty="0">
                <a:effectLst/>
              </a:rPr>
              <a:t>As certification program mentors are seldom in the same city or province as an exam candidate, mentoring can take place by e-mail or telephone.</a:t>
            </a:r>
            <a:endParaRPr lang="en-CA" dirty="0"/>
          </a:p>
          <a:p>
            <a:endParaRPr lang="en-CA" baseline="0" dirty="0"/>
          </a:p>
          <a:p>
            <a:r>
              <a:rPr lang="en-CA" baseline="0" dirty="0"/>
              <a:t>URL Link to </a:t>
            </a:r>
            <a:r>
              <a:rPr lang="en-CA" dirty="0"/>
              <a:t>CNA’s NurseONE program: https://www.nurseone.ca/en/certification/exam-preparation/mentorship-program</a:t>
            </a:r>
          </a:p>
          <a:p>
            <a:endParaRPr lang="en-CA" dirty="0"/>
          </a:p>
          <a:p>
            <a:r>
              <a:rPr lang="en-CA" dirty="0"/>
              <a:t>Other more informal mentorships can be</a:t>
            </a:r>
            <a:r>
              <a:rPr lang="en-CA" baseline="0" dirty="0"/>
              <a:t> facilitated through professional organizations, interest </a:t>
            </a:r>
            <a:r>
              <a:rPr lang="en-CA" baseline="0" dirty="0" smtClean="0"/>
              <a:t>groups, </a:t>
            </a:r>
            <a:r>
              <a:rPr lang="en-CA" baseline="0" dirty="0"/>
              <a:t>or respected colleagues.</a:t>
            </a:r>
            <a:endParaRPr lang="en-CA" dirty="0"/>
          </a:p>
          <a:p>
            <a:endParaRPr lang="en-CA"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18</a:t>
            </a:fld>
            <a:endParaRPr lang="en-CA" dirty="0"/>
          </a:p>
        </p:txBody>
      </p:sp>
    </p:spTree>
    <p:extLst>
      <p:ext uri="{BB962C8B-B14F-4D97-AF65-F5344CB8AC3E}">
        <p14:creationId xmlns:p14="http://schemas.microsoft.com/office/powerpoint/2010/main" val="278813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 </a:t>
            </a:r>
            <a:r>
              <a:rPr lang="en-CA" b="1" u="sng" dirty="0" smtClean="0"/>
              <a:t>Notes</a:t>
            </a:r>
            <a:r>
              <a:rPr lang="en-CA" b="1" u="sng" dirty="0"/>
              <a:t>: </a:t>
            </a:r>
          </a:p>
          <a:p>
            <a:r>
              <a:rPr lang="en-CA" dirty="0" smtClean="0"/>
              <a:t>There </a:t>
            </a:r>
            <a:r>
              <a:rPr lang="en-CA" dirty="0"/>
              <a:t>are a number of tools that</a:t>
            </a:r>
            <a:r>
              <a:rPr lang="en-CA" baseline="0" dirty="0"/>
              <a:t> you can have participants work through to prepare </a:t>
            </a:r>
            <a:r>
              <a:rPr lang="en-CA" baseline="0" dirty="0" smtClean="0"/>
              <a:t>for mentorship</a:t>
            </a:r>
            <a:r>
              <a:rPr lang="en-CA" baseline="0" dirty="0"/>
              <a:t>. Ask participants to consider where they see themselves at the moment and to select the tools that are most appropriate for their circumstance (i.e. mentor versus mentee),</a:t>
            </a:r>
            <a:endParaRPr lang="en-CA" dirty="0"/>
          </a:p>
          <a:p>
            <a:endParaRPr lang="en-CA" dirty="0"/>
          </a:p>
          <a:p>
            <a:r>
              <a:rPr lang="en-CA" b="0" dirty="0"/>
              <a:t>Mentorship</a:t>
            </a:r>
            <a:r>
              <a:rPr lang="en-CA" b="0" baseline="0" dirty="0"/>
              <a:t> tools in appendices of facilitator </a:t>
            </a:r>
            <a:r>
              <a:rPr lang="en-CA" b="0" baseline="0" dirty="0" smtClean="0"/>
              <a:t>guide:</a:t>
            </a:r>
          </a:p>
          <a:p>
            <a:endParaRPr lang="en-CA" b="0" baseline="0" dirty="0"/>
          </a:p>
          <a:p>
            <a:pPr marL="171450" indent="-171450">
              <a:buFont typeface="Arial" panose="020B0604020202020204" pitchFamily="34" charset="0"/>
              <a:buChar char="•"/>
            </a:pPr>
            <a:r>
              <a:rPr lang="en-CA" dirty="0" smtClean="0"/>
              <a:t>Mentee </a:t>
            </a:r>
            <a:r>
              <a:rPr lang="en-CA" dirty="0"/>
              <a:t>critical skills checklist – asks mentees what they want</a:t>
            </a:r>
            <a:r>
              <a:rPr lang="en-CA" baseline="0" dirty="0"/>
              <a:t> to get out of the relationship and helps assess readiness to be </a:t>
            </a:r>
            <a:r>
              <a:rPr lang="en-CA" baseline="0" dirty="0" smtClean="0"/>
              <a:t>mentored</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Mentee task checklist – a practical list of preparation activities to complete before the first meeting</a:t>
            </a:r>
          </a:p>
          <a:p>
            <a:pPr marL="171450" indent="-171450">
              <a:buFont typeface="Arial" panose="020B0604020202020204" pitchFamily="34" charset="0"/>
              <a:buChar char="•"/>
            </a:pPr>
            <a:r>
              <a:rPr lang="en-CA" dirty="0"/>
              <a:t>Mentor</a:t>
            </a:r>
            <a:r>
              <a:rPr lang="en-CA" baseline="0" dirty="0"/>
              <a:t> motivation inventory – assesses readiness and motivation for the mentoring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baseline="0" dirty="0"/>
              <a:t>Learning </a:t>
            </a:r>
            <a:r>
              <a:rPr lang="en-CA" b="1" u="sng" baseline="0" dirty="0" smtClean="0"/>
              <a:t>Activity</a:t>
            </a:r>
            <a:r>
              <a:rPr lang="en-CA" b="1" u="sng"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a:t>Ask participants to work through the tools that are applicable to them at the moment. For </a:t>
            </a:r>
            <a:r>
              <a:rPr lang="en-CA" baseline="0" dirty="0" smtClean="0"/>
              <a:t>example, </a:t>
            </a:r>
            <a:r>
              <a:rPr lang="en-CA" baseline="0" dirty="0"/>
              <a:t>if they are considering acting as a mentor, it would be the mentor motivation inventory. If on the other </a:t>
            </a:r>
            <a:r>
              <a:rPr lang="en-CA" baseline="0" dirty="0" smtClean="0"/>
              <a:t>hand, a </a:t>
            </a:r>
            <a:r>
              <a:rPr lang="en-CA" baseline="0" dirty="0"/>
              <a:t>participant would like to consider being mentored, they would start with the mentee critical skills checklist.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a:p>
          <a:p>
            <a:pPr marL="171450" indent="-171450">
              <a:buFont typeface="Arial" panose="020B0604020202020204" pitchFamily="34" charset="0"/>
              <a:buChar char="•"/>
            </a:pP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22</a:t>
            </a:fld>
            <a:endParaRPr lang="en-CA" dirty="0"/>
          </a:p>
        </p:txBody>
      </p:sp>
    </p:spTree>
    <p:extLst>
      <p:ext uri="{BB962C8B-B14F-4D97-AF65-F5344CB8AC3E}">
        <p14:creationId xmlns:p14="http://schemas.microsoft.com/office/powerpoint/2010/main" val="331864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Mentorship</a:t>
            </a:r>
            <a:r>
              <a:rPr lang="en-CA" b="0" baseline="0" dirty="0"/>
              <a:t> tools in appendices of </a:t>
            </a:r>
            <a:r>
              <a:rPr lang="en-CA" b="0" baseline="0" dirty="0" smtClean="0"/>
              <a:t>Facilitator Guide:</a:t>
            </a:r>
            <a:endParaRPr lang="en-CA" b="0" baseline="0" dirty="0"/>
          </a:p>
          <a:p>
            <a:pPr marL="171450" indent="-171450">
              <a:buFont typeface="Arial" panose="020B0604020202020204" pitchFamily="34" charset="0"/>
              <a:buChar char="•"/>
            </a:pPr>
            <a:r>
              <a:rPr lang="en-CA" baseline="0" dirty="0"/>
              <a:t>Mentorship as a process exercise</a:t>
            </a:r>
          </a:p>
          <a:p>
            <a:pPr marL="171450" indent="-171450">
              <a:buFont typeface="Arial" panose="020B0604020202020204" pitchFamily="34" charset="0"/>
              <a:buChar char="•"/>
            </a:pPr>
            <a:r>
              <a:rPr lang="en-CA" baseline="0" dirty="0"/>
              <a:t>First meeting guide: </a:t>
            </a:r>
            <a:r>
              <a:rPr lang="en-CA" baseline="0" dirty="0" smtClean="0"/>
              <a:t>provides </a:t>
            </a:r>
            <a:r>
              <a:rPr lang="en-CA" baseline="0" dirty="0"/>
              <a:t>some structured questions for planning the first meeting between mentee and mentor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Mentorship agreement contract – assists both parties in stating the terms of the relationship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baseline="0" dirty="0"/>
              <a:t>Learning </a:t>
            </a:r>
            <a:r>
              <a:rPr lang="en-CA" b="1" u="sng" baseline="0" dirty="0" smtClean="0"/>
              <a:t>Activity</a:t>
            </a:r>
            <a:r>
              <a:rPr lang="en-CA" b="1" u="sng"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baseline="0" dirty="0"/>
              <a:t>Use the </a:t>
            </a:r>
            <a:r>
              <a:rPr lang="en-CA" b="0" baseline="0" dirty="0" smtClean="0"/>
              <a:t>“process for mentorship” </a:t>
            </a:r>
            <a:r>
              <a:rPr lang="en-CA" b="0" baseline="0" dirty="0"/>
              <a:t>activity in </a:t>
            </a:r>
            <a:r>
              <a:rPr lang="en-CA" b="0" baseline="0" dirty="0" smtClean="0"/>
              <a:t>Appendix </a:t>
            </a:r>
            <a:r>
              <a:rPr lang="en-CA" b="0" baseline="0" dirty="0"/>
              <a:t>13 to have participants generate ideas about what kinds of activities support each stage of this process. Ideally participants would complete the exercise first on their own and then share examples with a partner.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23</a:t>
            </a:fld>
            <a:endParaRPr lang="en-CA" dirty="0"/>
          </a:p>
        </p:txBody>
      </p:sp>
    </p:spTree>
    <p:extLst>
      <p:ext uri="{BB962C8B-B14F-4D97-AF65-F5344CB8AC3E}">
        <p14:creationId xmlns:p14="http://schemas.microsoft.com/office/powerpoint/2010/main" val="415484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Facilitator </a:t>
            </a:r>
            <a:r>
              <a:rPr lang="en-US" altLang="en-US" b="1" u="sng" dirty="0" smtClean="0"/>
              <a:t>Notes</a:t>
            </a:r>
            <a:r>
              <a:rPr lang="en-US" altLang="en-US" b="1" u="sng" dirty="0"/>
              <a:t>:</a:t>
            </a:r>
          </a:p>
          <a:p>
            <a:r>
              <a:rPr lang="en-US" altLang="en-US" dirty="0"/>
              <a:t>What is critical </a:t>
            </a:r>
            <a:r>
              <a:rPr lang="en-US" altLang="en-US" dirty="0" smtClean="0"/>
              <a:t>is </a:t>
            </a:r>
            <a:r>
              <a:rPr lang="en-US" altLang="en-US" dirty="0"/>
              <a:t>that you do not have to be an expert to help someone. Consider</a:t>
            </a:r>
            <a:r>
              <a:rPr lang="en-US" altLang="en-US" baseline="0" dirty="0"/>
              <a:t> asking participants to share some key ideas that they are going to take away on the concept of mentorship.</a:t>
            </a:r>
            <a:endParaRPr lang="en-CA" altLang="en-US" dirty="0"/>
          </a:p>
        </p:txBody>
      </p:sp>
      <p:sp>
        <p:nvSpPr>
          <p:cNvPr id="696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CA" altLang="en-US" dirty="0">
              <a:latin typeface="Arial" charset="0"/>
            </a:endParaRPr>
          </a:p>
        </p:txBody>
      </p:sp>
      <p:sp>
        <p:nvSpPr>
          <p:cNvPr id="696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6AD1C1-1073-4CD9-9CA2-D80E75F74910}" type="datetime1">
              <a:rPr lang="en-US" altLang="en-US" smtClean="0">
                <a:latin typeface="Arial" charset="0"/>
              </a:rPr>
              <a:pPr>
                <a:spcBef>
                  <a:spcPct val="0"/>
                </a:spcBef>
              </a:pPr>
              <a:t>2/5/2019</a:t>
            </a:fld>
            <a:endParaRPr lang="en-CA" altLang="en-US" dirty="0">
              <a:latin typeface="Arial" charset="0"/>
            </a:endParaRPr>
          </a:p>
        </p:txBody>
      </p:sp>
      <p:sp>
        <p:nvSpPr>
          <p:cNvPr id="696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C4105BA-E32C-4BD8-A6F0-923CCFEFC050}" type="slidenum">
              <a:rPr lang="en-CA" altLang="en-US" smtClean="0">
                <a:latin typeface="Arial" charset="0"/>
              </a:rPr>
              <a:pPr>
                <a:spcBef>
                  <a:spcPct val="0"/>
                </a:spcBef>
              </a:pPr>
              <a:t>24</a:t>
            </a:fld>
            <a:endParaRPr lang="en-CA" alt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buFontTx/>
              <a:buNone/>
            </a:pPr>
            <a:r>
              <a:rPr lang="en-US" altLang="en-US" b="1" u="sng" dirty="0"/>
              <a:t>Facilitator</a:t>
            </a:r>
            <a:r>
              <a:rPr lang="en-US" altLang="en-US" b="1" u="sng" baseline="0" dirty="0"/>
              <a:t> </a:t>
            </a:r>
            <a:r>
              <a:rPr lang="en-US" altLang="en-US" b="1" u="sng" baseline="0" dirty="0" smtClean="0"/>
              <a:t>Notes</a:t>
            </a:r>
            <a:r>
              <a:rPr lang="en-US" altLang="en-US" b="1" u="sng" baseline="0" dirty="0"/>
              <a:t>:</a:t>
            </a:r>
            <a:endParaRPr lang="en-US" altLang="en-US" b="1" u="sng" dirty="0"/>
          </a:p>
          <a:p>
            <a:pPr marL="0" lvl="1"/>
            <a:r>
              <a:rPr lang="en-US" altLang="en-US" b="0" i="1" dirty="0"/>
              <a:t>Informal </a:t>
            </a:r>
            <a:r>
              <a:rPr lang="en-US" altLang="en-US" b="0" i="1" dirty="0" smtClean="0"/>
              <a:t>Mentoring</a:t>
            </a:r>
            <a:r>
              <a:rPr lang="en-US" altLang="en-US" b="0" dirty="0"/>
              <a:t>: shared agreement between mentor/mentee – establishes relationship in unstructured manner, based on realization of career goals for mentee. </a:t>
            </a:r>
          </a:p>
          <a:p>
            <a:pPr marL="0" lvl="1"/>
            <a:r>
              <a:rPr lang="en-US" altLang="en-US" b="0" i="1" dirty="0"/>
              <a:t>Formal </a:t>
            </a:r>
            <a:r>
              <a:rPr lang="en-US" altLang="en-US" b="0" i="1" dirty="0" smtClean="0"/>
              <a:t>Mentoring</a:t>
            </a:r>
            <a:r>
              <a:rPr lang="en-US" altLang="en-US" b="0" dirty="0"/>
              <a:t>: </a:t>
            </a:r>
            <a:r>
              <a:rPr lang="en-US" altLang="en-US" dirty="0"/>
              <a:t>involves structure, in terms of defining purposes and longevity of relationship</a:t>
            </a:r>
          </a:p>
          <a:p>
            <a:pPr marL="171450" lvl="1" indent="-171450">
              <a:buFontTx/>
              <a:buChar char="-"/>
            </a:pPr>
            <a:endParaRPr lang="en-US" altLang="en-US" dirty="0"/>
          </a:p>
          <a:p>
            <a:r>
              <a:rPr lang="en-CA" altLang="en-US"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Tourigny, L., &amp; Pulich, M. (2005). A critical examination of formal and informal mentoring among nurses. </a:t>
            </a:r>
            <a:r>
              <a:rPr lang="en-CA" i="1" dirty="0"/>
              <a:t>The Health Care Manager</a:t>
            </a:r>
            <a:r>
              <a:rPr lang="en-CA" dirty="0"/>
              <a:t>, </a:t>
            </a:r>
            <a:r>
              <a:rPr lang="en-CA" i="1" dirty="0"/>
              <a:t>24</a:t>
            </a:r>
            <a:r>
              <a:rPr lang="en-CA" dirty="0"/>
              <a:t>(1), 68-76.</a:t>
            </a:r>
          </a:p>
          <a:p>
            <a:endParaRPr lang="en-CA" altLang="en-US" dirty="0"/>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CA" altLang="en-US" dirty="0">
              <a:latin typeface="Arial" charset="0"/>
            </a:endParaRP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7D7B04D-F5C5-4DFC-A0C0-B4351E2109FA}" type="datetime1">
              <a:rPr lang="en-US" altLang="en-US" smtClean="0">
                <a:latin typeface="Arial" charset="0"/>
              </a:rPr>
              <a:pPr>
                <a:spcBef>
                  <a:spcPct val="0"/>
                </a:spcBef>
              </a:pPr>
              <a:t>2/5/2019</a:t>
            </a:fld>
            <a:endParaRPr lang="en-CA" altLang="en-US" dirty="0">
              <a:latin typeface="Arial" charset="0"/>
            </a:endParaRPr>
          </a:p>
        </p:txBody>
      </p:sp>
      <p:sp>
        <p:nvSpPr>
          <p:cNvPr id="655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11E53F5-ABD3-4151-AAA5-6F2BA5FA4A13}" type="slidenum">
              <a:rPr lang="en-CA" altLang="en-US" smtClean="0">
                <a:latin typeface="Arial" charset="0"/>
              </a:rPr>
              <a:pPr>
                <a:spcBef>
                  <a:spcPct val="0"/>
                </a:spcBef>
              </a:pPr>
              <a:t>6</a:t>
            </a:fld>
            <a:endParaRPr lang="en-CA"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a:solidFill>
                  <a:schemeClr val="tx1"/>
                </a:solidFill>
                <a:latin typeface="+mn-lt"/>
                <a:ea typeface="+mn-ea"/>
                <a:cs typeface="+mn-cs"/>
              </a:rPr>
              <a:t>Reference: </a:t>
            </a:r>
          </a:p>
          <a:p>
            <a:r>
              <a:rPr lang="en-US" sz="1200" b="0" i="0" u="none" strike="noStrike" kern="1200" baseline="0" dirty="0">
                <a:solidFill>
                  <a:schemeClr val="tx1"/>
                </a:solidFill>
                <a:latin typeface="+mn-lt"/>
                <a:ea typeface="+mn-ea"/>
                <a:cs typeface="+mn-cs"/>
              </a:rPr>
              <a:t>Kouzes, J.M &amp; Posner, B.Z. (2003). </a:t>
            </a:r>
            <a:r>
              <a:rPr lang="en-US" sz="1200" b="0" i="1" u="none" strike="noStrike" kern="1200" baseline="0" dirty="0">
                <a:solidFill>
                  <a:schemeClr val="tx1"/>
                </a:solidFill>
                <a:latin typeface="+mn-lt"/>
                <a:ea typeface="+mn-ea"/>
                <a:cs typeface="+mn-cs"/>
              </a:rPr>
              <a:t>The leadership challenge </a:t>
            </a:r>
            <a:r>
              <a:rPr lang="en-US" sz="1200" b="0" i="0" u="none" strike="noStrike" kern="1200" baseline="0" dirty="0">
                <a:solidFill>
                  <a:schemeClr val="tx1"/>
                </a:solidFill>
                <a:latin typeface="+mn-lt"/>
                <a:ea typeface="+mn-ea"/>
                <a:cs typeface="+mn-cs"/>
              </a:rPr>
              <a:t>(3rd ed.) San</a:t>
            </a:r>
            <a:r>
              <a:rPr lang="en-CA" sz="1200" b="0" i="0" u="none" strike="noStrike" kern="1200" baseline="0" dirty="0">
                <a:solidFill>
                  <a:schemeClr val="tx1"/>
                </a:solidFill>
                <a:latin typeface="+mn-lt"/>
                <a:ea typeface="+mn-ea"/>
                <a:cs typeface="+mn-cs"/>
              </a:rPr>
              <a:t>Francisco: Jossey-Bass.</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7</a:t>
            </a:fld>
            <a:endParaRPr lang="en-CA" dirty="0"/>
          </a:p>
        </p:txBody>
      </p:sp>
    </p:spTree>
    <p:extLst>
      <p:ext uri="{BB962C8B-B14F-4D97-AF65-F5344CB8AC3E}">
        <p14:creationId xmlns:p14="http://schemas.microsoft.com/office/powerpoint/2010/main" val="132797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u="sng" dirty="0">
                <a:solidFill>
                  <a:srgbClr val="0070C0"/>
                </a:solidFill>
              </a:rPr>
              <a:t>Facilitators</a:t>
            </a:r>
            <a:r>
              <a:rPr lang="en-US" altLang="en-US" b="1" i="0" u="sng" baseline="0" dirty="0">
                <a:solidFill>
                  <a:srgbClr val="0070C0"/>
                </a:solidFill>
              </a:rPr>
              <a:t> </a:t>
            </a:r>
            <a:r>
              <a:rPr lang="en-US" altLang="en-US" b="1" i="0" u="sng" baseline="0" dirty="0" smtClean="0">
                <a:solidFill>
                  <a:srgbClr val="0070C0"/>
                </a:solidFill>
              </a:rPr>
              <a:t>Notes</a:t>
            </a:r>
            <a:r>
              <a:rPr lang="en-US" altLang="en-US" b="1" i="0" u="sng" baseline="0" dirty="0">
                <a:solidFill>
                  <a:srgbClr val="0070C0"/>
                </a:solidFill>
              </a:rPr>
              <a:t>:</a:t>
            </a:r>
          </a:p>
          <a:p>
            <a:pPr marL="0" indent="0">
              <a:buFont typeface="Arial" panose="020B0604020202020204" pitchFamily="34" charset="0"/>
              <a:buNone/>
            </a:pPr>
            <a:r>
              <a:rPr lang="en-US" altLang="en-US" i="0" dirty="0">
                <a:solidFill>
                  <a:srgbClr val="0070C0"/>
                </a:solidFill>
              </a:rPr>
              <a:t>Mentorship is a process that involves a an experienced and knowledgeable leader </a:t>
            </a:r>
            <a:r>
              <a:rPr lang="en-US" altLang="en-US" i="0" dirty="0">
                <a:solidFill>
                  <a:srgbClr val="FF0000"/>
                </a:solidFill>
              </a:rPr>
              <a:t>(mentor) </a:t>
            </a:r>
            <a:r>
              <a:rPr lang="en-US" altLang="en-US" i="0" dirty="0">
                <a:solidFill>
                  <a:srgbClr val="0070C0"/>
                </a:solidFill>
              </a:rPr>
              <a:t>who supports the maturation of a less-experienced person with leadership potential </a:t>
            </a:r>
            <a:r>
              <a:rPr lang="en-US" altLang="en-US" i="0" dirty="0"/>
              <a:t>(mentee).</a:t>
            </a:r>
          </a:p>
          <a:p>
            <a:pPr marL="0" indent="0">
              <a:buFont typeface="Arial" panose="020B0604020202020204" pitchFamily="34" charset="0"/>
              <a:buNone/>
            </a:pPr>
            <a:endParaRPr lang="en-US" altLang="en-US" i="1" dirty="0"/>
          </a:p>
          <a:p>
            <a:r>
              <a:rPr lang="en-US" altLang="en-US" b="1" u="sng" dirty="0"/>
              <a:t>Reference:</a:t>
            </a:r>
            <a:endParaRPr lang="en-US" altLang="en-US" b="1" dirty="0"/>
          </a:p>
          <a:p>
            <a:r>
              <a:rPr lang="en-US" altLang="en-US" dirty="0"/>
              <a:t>Donner,</a:t>
            </a:r>
            <a:r>
              <a:rPr lang="en-US" altLang="en-US" baseline="0" dirty="0"/>
              <a:t> G.J., &amp; Wheeler, M.M. (2007). Mentoring as a leadership development strategy. </a:t>
            </a:r>
            <a:r>
              <a:rPr lang="en-US" altLang="en-US" i="1" baseline="0" dirty="0"/>
              <a:t>The Canadian Nurse, 103</a:t>
            </a:r>
            <a:r>
              <a:rPr lang="en-US" altLang="en-US" i="0" baseline="0" dirty="0"/>
              <a:t>(2), p. 24.</a:t>
            </a:r>
            <a:endParaRPr lang="en-CA" altLang="en-US" dirty="0"/>
          </a:p>
          <a:p>
            <a:pPr marL="0" indent="0">
              <a:buFont typeface="Arial" panose="020B0604020202020204" pitchFamily="34" charset="0"/>
              <a:buNone/>
            </a:pPr>
            <a:endParaRPr lang="en-US" altLang="en-US" i="1" dirty="0">
              <a:solidFill>
                <a:srgbClr val="0070C0"/>
              </a:solidFill>
            </a:endParaRPr>
          </a:p>
          <a:p>
            <a:pPr marL="0" indent="0">
              <a:buFont typeface="Arial" panose="020B0604020202020204" pitchFamily="34" charset="0"/>
              <a:buNone/>
            </a:pPr>
            <a:endParaRPr lang="en-US" altLang="en-US" i="1" dirty="0">
              <a:solidFill>
                <a:srgbClr val="0070C0"/>
              </a:solidFill>
            </a:endParaRPr>
          </a:p>
          <a:p>
            <a:endParaRPr lang="en-CA" altLang="en-US" dirty="0"/>
          </a:p>
        </p:txBody>
      </p:sp>
      <p:sp>
        <p:nvSpPr>
          <p:cNvPr id="665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CA" altLang="en-US" dirty="0">
              <a:latin typeface="Arial" charset="0"/>
            </a:endParaRPr>
          </a:p>
        </p:txBody>
      </p:sp>
      <p:sp>
        <p:nvSpPr>
          <p:cNvPr id="665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74EEFB-7DAE-4190-A139-3D85E8E46E4D}" type="datetime1">
              <a:rPr lang="en-US" altLang="en-US" smtClean="0">
                <a:latin typeface="Arial" charset="0"/>
              </a:rPr>
              <a:pPr>
                <a:spcBef>
                  <a:spcPct val="0"/>
                </a:spcBef>
              </a:pPr>
              <a:t>2/5/2019</a:t>
            </a:fld>
            <a:endParaRPr lang="en-CA" altLang="en-US" dirty="0">
              <a:latin typeface="Arial" charset="0"/>
            </a:endParaRPr>
          </a:p>
        </p:txBody>
      </p:sp>
      <p:sp>
        <p:nvSpPr>
          <p:cNvPr id="665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30F7C76-6430-4B2D-80FF-E8564F8D450D}" type="slidenum">
              <a:rPr lang="en-CA" altLang="en-US" smtClean="0">
                <a:latin typeface="Arial" charset="0"/>
              </a:rPr>
              <a:pPr>
                <a:spcBef>
                  <a:spcPct val="0"/>
                </a:spcBef>
              </a:pPr>
              <a:t>8</a:t>
            </a:fld>
            <a:endParaRPr lang="en-CA" alt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 </a:t>
            </a:r>
            <a:r>
              <a:rPr lang="en-CA" b="1" u="sng" dirty="0" smtClean="0"/>
              <a:t>Notes</a:t>
            </a:r>
            <a:r>
              <a:rPr lang="en-CA" b="1" u="sng" dirty="0"/>
              <a:t>: </a:t>
            </a:r>
          </a:p>
          <a:p>
            <a:r>
              <a:rPr lang="en-CA" b="0" dirty="0"/>
              <a:t>Use the</a:t>
            </a:r>
            <a:r>
              <a:rPr lang="en-CA" b="0" baseline="0" dirty="0"/>
              <a:t> following resource to support a discussion </a:t>
            </a:r>
            <a:r>
              <a:rPr lang="en-CA" b="0" baseline="0" dirty="0" smtClean="0"/>
              <a:t>on </a:t>
            </a:r>
            <a:r>
              <a:rPr lang="en-CA" b="0" baseline="0" dirty="0"/>
              <a:t>specific examples of these categories of mentor competencies as identified by the CNO (2004).</a:t>
            </a:r>
            <a:endParaRPr lang="en-CA" b="0" dirty="0"/>
          </a:p>
          <a:p>
            <a:endParaRPr lang="en-CA" b="1" dirty="0"/>
          </a:p>
          <a:p>
            <a:r>
              <a:rPr lang="en-CA"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Canadian Nurses Association. (2004). </a:t>
            </a:r>
            <a:r>
              <a:rPr lang="en-CA" altLang="en-US" sz="1200" i="1" dirty="0"/>
              <a:t>Achieving excellence in professional practice: A guide to preceptorship and mentorship. </a:t>
            </a:r>
            <a:r>
              <a:rPr lang="en-CA" altLang="en-US" sz="1200" dirty="0"/>
              <a:t>Ottawa, ON: Author. Retrieved from: </a:t>
            </a:r>
            <a:r>
              <a:rPr lang="en-CA" altLang="en-US" sz="1200" dirty="0">
                <a:hlinkClick r:id="rId3"/>
              </a:rPr>
              <a:t>https://www.cna-aiic.ca/en/download-buy/preceptorship-and-mentorship</a:t>
            </a:r>
            <a:endParaRPr lang="en-CA" altLang="en-US" sz="1200"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12</a:t>
            </a:fld>
            <a:endParaRPr lang="en-CA" dirty="0"/>
          </a:p>
        </p:txBody>
      </p:sp>
    </p:spTree>
    <p:extLst>
      <p:ext uri="{BB962C8B-B14F-4D97-AF65-F5344CB8AC3E}">
        <p14:creationId xmlns:p14="http://schemas.microsoft.com/office/powerpoint/2010/main" val="26301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a:t>
            </a:r>
            <a:r>
              <a:rPr lang="en-US" b="1" u="sng" baseline="0" dirty="0" smtClean="0"/>
              <a:t>Notes</a:t>
            </a:r>
            <a:r>
              <a:rPr lang="en-US" b="1" u="sng" baseline="0" dirty="0"/>
              <a:t>:</a:t>
            </a:r>
          </a:p>
          <a:p>
            <a:pPr marL="171450" indent="-171450">
              <a:buFont typeface="Arial" panose="020B0604020202020204" pitchFamily="34" charset="0"/>
              <a:buChar char="•"/>
            </a:pPr>
            <a:r>
              <a:rPr lang="en-US" b="0" i="1" u="none" baseline="0" dirty="0"/>
              <a:t>Non-judgmental </a:t>
            </a:r>
            <a:r>
              <a:rPr lang="en-US" b="0" u="none" baseline="0" dirty="0"/>
              <a:t>– Ask participants to reflect on a way in which you can provide feedback without being judgmental – use examples.</a:t>
            </a:r>
          </a:p>
          <a:p>
            <a:pPr marL="171450" indent="-171450">
              <a:buFont typeface="Arial" panose="020B0604020202020204" pitchFamily="34" charset="0"/>
              <a:buChar char="•"/>
            </a:pPr>
            <a:r>
              <a:rPr lang="en-US" b="0" i="1" u="none" baseline="0" dirty="0"/>
              <a:t>Open minded</a:t>
            </a:r>
            <a:r>
              <a:rPr lang="en-US" b="0" u="none" baseline="0" dirty="0"/>
              <a:t>– Use phases such as “I am happy to look at things from a different perspective.” Remember that not everyone gets things done the same way. </a:t>
            </a:r>
          </a:p>
          <a:p>
            <a:pPr marL="171450" indent="-171450">
              <a:buFont typeface="Arial" panose="020B0604020202020204" pitchFamily="34" charset="0"/>
              <a:buChar char="•"/>
            </a:pPr>
            <a:r>
              <a:rPr lang="en-US" b="0" i="1" u="none" baseline="0" dirty="0"/>
              <a:t>Reflective</a:t>
            </a:r>
            <a:r>
              <a:rPr lang="en-US" b="0" u="none" baseline="0" dirty="0"/>
              <a:t> – Invite participants to look at things using different perspectives. </a:t>
            </a:r>
          </a:p>
          <a:p>
            <a:pPr marL="171450" indent="-171450">
              <a:buFont typeface="Arial" panose="020B0604020202020204" pitchFamily="34" charset="0"/>
              <a:buChar char="•"/>
            </a:pPr>
            <a:r>
              <a:rPr lang="en-US" b="0" i="1" u="none" baseline="0" dirty="0"/>
              <a:t>Respectful</a:t>
            </a:r>
            <a:r>
              <a:rPr lang="en-US" b="0" u="none" baseline="0" dirty="0"/>
              <a:t> – Ask participants to give ideas on how you could say things in a respectful way. </a:t>
            </a:r>
            <a:r>
              <a:rPr lang="en-US" b="0" u="none" baseline="0" dirty="0" smtClean="0"/>
              <a:t>Provide them with disrespectful statements and have them rephrase the sentiments in a more respectful manner.</a:t>
            </a:r>
          </a:p>
          <a:p>
            <a:pPr marL="171450" indent="-171450">
              <a:buFont typeface="Arial" panose="020B0604020202020204" pitchFamily="34" charset="0"/>
              <a:buChar char="•"/>
            </a:pPr>
            <a:r>
              <a:rPr lang="en-US" b="0" i="1" u="none" baseline="0" dirty="0" smtClean="0"/>
              <a:t>Empathy </a:t>
            </a:r>
            <a:r>
              <a:rPr lang="en-US" b="0" u="none" baseline="0" dirty="0"/>
              <a:t>– Remind participants to consider how they would like the feedback delivered to them if they were in the position of the mentee.</a:t>
            </a:r>
          </a:p>
          <a:p>
            <a:pPr marL="171450" indent="-171450">
              <a:buFont typeface="Arial" panose="020B0604020202020204" pitchFamily="34" charset="0"/>
              <a:buChar char="•"/>
            </a:pPr>
            <a:r>
              <a:rPr lang="en-US" b="0" i="1" u="none" baseline="0" dirty="0"/>
              <a:t>Realistically </a:t>
            </a:r>
            <a:r>
              <a:rPr lang="en-US" b="0" i="1" u="none" baseline="0" dirty="0" smtClean="0"/>
              <a:t>Optimistic </a:t>
            </a:r>
            <a:r>
              <a:rPr lang="en-US" b="0" u="none" baseline="0" dirty="0"/>
              <a:t>– Recognize that not everything can be changed overnight and that some things may take time.</a:t>
            </a:r>
          </a:p>
        </p:txBody>
      </p:sp>
      <p:sp>
        <p:nvSpPr>
          <p:cNvPr id="4" name="Slide Number Placeholder 3"/>
          <p:cNvSpPr>
            <a:spLocks noGrp="1"/>
          </p:cNvSpPr>
          <p:nvPr>
            <p:ph type="sldNum" sz="quarter" idx="10"/>
          </p:nvPr>
        </p:nvSpPr>
        <p:spPr/>
        <p:txBody>
          <a:bodyPr/>
          <a:lstStyle/>
          <a:p>
            <a:fld id="{44A0CD73-2839-4D54-9BD0-93BF15ABF770}" type="slidenum">
              <a:rPr lang="en-CA" smtClean="0"/>
              <a:t>13</a:t>
            </a:fld>
            <a:endParaRPr lang="en-CA" dirty="0"/>
          </a:p>
        </p:txBody>
      </p:sp>
    </p:spTree>
    <p:extLst>
      <p:ext uri="{BB962C8B-B14F-4D97-AF65-F5344CB8AC3E}">
        <p14:creationId xmlns:p14="http://schemas.microsoft.com/office/powerpoint/2010/main" val="334024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a:t>
            </a:r>
            <a:r>
              <a:rPr lang="en-US" b="1" u="sng" baseline="0" dirty="0" smtClean="0"/>
              <a:t>Notes</a:t>
            </a:r>
            <a:r>
              <a:rPr lang="en-US" b="1" u="sng" baseline="0" dirty="0"/>
              <a:t>:</a:t>
            </a:r>
          </a:p>
          <a:p>
            <a:pPr marL="171450" indent="-171450">
              <a:buFont typeface="Arial" panose="020B0604020202020204" pitchFamily="34" charset="0"/>
              <a:buChar char="•"/>
            </a:pPr>
            <a:r>
              <a:rPr lang="en-US" b="0" u="none" baseline="0" dirty="0" smtClean="0"/>
              <a:t>This slide presents </a:t>
            </a:r>
            <a:r>
              <a:rPr lang="en-US" b="0" u="none" baseline="0" dirty="0"/>
              <a:t>some </a:t>
            </a:r>
            <a:r>
              <a:rPr lang="en-US" b="0" u="none" baseline="0" dirty="0" smtClean="0"/>
              <a:t>characteristics to consider when looking for a mentor. </a:t>
            </a:r>
            <a:r>
              <a:rPr lang="en-US" b="0" u="none" baseline="0" dirty="0"/>
              <a:t>Ask participants to add their thoughts.</a:t>
            </a: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14</a:t>
            </a:fld>
            <a:endParaRPr lang="en-CA" dirty="0"/>
          </a:p>
        </p:txBody>
      </p:sp>
    </p:spTree>
    <p:extLst>
      <p:ext uri="{BB962C8B-B14F-4D97-AF65-F5344CB8AC3E}">
        <p14:creationId xmlns:p14="http://schemas.microsoft.com/office/powerpoint/2010/main" val="115806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Snelson, C. M., Martsolf, D. S., Dieckman, B. C., Anaya, E. R., Cartechine, K. A., Miller, B., ... &amp; Shaffer, J. (2002). Caring as a theoretical perspective for a nursing faculty mentoring program. </a:t>
            </a:r>
            <a:r>
              <a:rPr lang="en-CA" i="1" dirty="0"/>
              <a:t>Nurse Education Today</a:t>
            </a:r>
            <a:r>
              <a:rPr lang="en-CA" dirty="0"/>
              <a:t>, </a:t>
            </a:r>
            <a:r>
              <a:rPr lang="en-CA" i="1" dirty="0"/>
              <a:t>22</a:t>
            </a:r>
            <a:r>
              <a:rPr lang="en-CA" dirty="0"/>
              <a:t>(8), 654-660.</a:t>
            </a:r>
          </a:p>
          <a:p>
            <a:endParaRPr lang="en-CA" b="1" dirty="0"/>
          </a:p>
        </p:txBody>
      </p:sp>
      <p:sp>
        <p:nvSpPr>
          <p:cNvPr id="4" name="Slide Number Placeholder 3"/>
          <p:cNvSpPr>
            <a:spLocks noGrp="1"/>
          </p:cNvSpPr>
          <p:nvPr>
            <p:ph type="sldNum" sz="quarter" idx="10"/>
          </p:nvPr>
        </p:nvSpPr>
        <p:spPr/>
        <p:txBody>
          <a:bodyPr/>
          <a:lstStyle/>
          <a:p>
            <a:fld id="{44A0CD73-2839-4D54-9BD0-93BF15ABF770}" type="slidenum">
              <a:rPr lang="en-CA" smtClean="0"/>
              <a:t>15</a:t>
            </a:fld>
            <a:endParaRPr lang="en-CA" dirty="0"/>
          </a:p>
        </p:txBody>
      </p:sp>
    </p:spTree>
    <p:extLst>
      <p:ext uri="{BB962C8B-B14F-4D97-AF65-F5344CB8AC3E}">
        <p14:creationId xmlns:p14="http://schemas.microsoft.com/office/powerpoint/2010/main" val="69458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a:t>
            </a:r>
            <a:r>
              <a:rPr lang="en-US" b="1" u="sng" dirty="0" smtClean="0"/>
              <a:t>Notes</a:t>
            </a:r>
            <a:r>
              <a:rPr lang="en-US" b="1" u="sng" dirty="0"/>
              <a:t>:</a:t>
            </a:r>
          </a:p>
          <a:p>
            <a:pPr marL="171450" indent="-171450">
              <a:buFont typeface="Arial" panose="020B0604020202020204" pitchFamily="34" charset="0"/>
              <a:buChar char="•"/>
            </a:pPr>
            <a:r>
              <a:rPr lang="en-US" b="0" u="none" dirty="0"/>
              <a:t>Treat the mentee</a:t>
            </a:r>
            <a:r>
              <a:rPr lang="en-US" b="0" u="none" baseline="0" dirty="0"/>
              <a:t> as if they were a patient/client and </a:t>
            </a:r>
            <a:r>
              <a:rPr lang="en-US" b="0" u="none" baseline="0" dirty="0" smtClean="0"/>
              <a:t>remember that </a:t>
            </a:r>
            <a:r>
              <a:rPr lang="en-US" b="0" u="none" baseline="0" dirty="0"/>
              <a:t>they come with their own experience.</a:t>
            </a:r>
          </a:p>
          <a:p>
            <a:pPr marL="171450" indent="-171450">
              <a:buFont typeface="Arial" panose="020B0604020202020204" pitchFamily="34" charset="0"/>
              <a:buChar char="•"/>
            </a:pPr>
            <a:r>
              <a:rPr lang="en-US" b="0" u="none" baseline="0" dirty="0"/>
              <a:t>They need to have active engagement in the process.</a:t>
            </a:r>
          </a:p>
          <a:p>
            <a:pPr marL="0" indent="0">
              <a:buFont typeface="Arial" panose="020B0604020202020204" pitchFamily="34" charset="0"/>
              <a:buNone/>
            </a:pPr>
            <a:endParaRPr lang="en-US" b="0" u="none" dirty="0"/>
          </a:p>
          <a:p>
            <a:r>
              <a:rPr lang="en-US" b="1" u="sng" dirty="0"/>
              <a:t>Reference:</a:t>
            </a:r>
          </a:p>
          <a:p>
            <a:r>
              <a:rPr lang="en-US" dirty="0"/>
              <a:t>Goode, M.L. (2012).</a:t>
            </a:r>
            <a:r>
              <a:rPr lang="en-US" baseline="0" dirty="0"/>
              <a:t>  The role of the mentor: a critical analysis. </a:t>
            </a:r>
            <a:r>
              <a:rPr lang="en-US" i="1" baseline="0" dirty="0"/>
              <a:t>Journal of Community Nursing, 26</a:t>
            </a:r>
            <a:r>
              <a:rPr lang="en-US" i="0" baseline="0" dirty="0"/>
              <a:t>(3), p. 33-34</a:t>
            </a:r>
            <a:r>
              <a:rPr lang="en-US" i="0" baseline="0" dirty="0" smtClean="0"/>
              <a:t>.</a:t>
            </a:r>
          </a:p>
          <a:p>
            <a:endParaRPr lang="en-US" i="0" baseline="0" dirty="0" smtClean="0"/>
          </a:p>
          <a:p>
            <a:r>
              <a:rPr lang="en-CA" sz="1200" b="1" kern="1200" dirty="0" smtClean="0">
                <a:solidFill>
                  <a:schemeClr val="tx1"/>
                </a:solidFill>
                <a:effectLst/>
                <a:latin typeface="+mn-lt"/>
                <a:ea typeface="+mn-ea"/>
                <a:cs typeface="+mn-cs"/>
              </a:rPr>
              <a:t>Mentee’s Checklist of Tasks: Adapted from “Planning for Mentoring” (Phillip-Jones 2003) </a:t>
            </a:r>
            <a:r>
              <a:rPr lang="en-CA" sz="1200" b="0" kern="1200" dirty="0" smtClean="0">
                <a:solidFill>
                  <a:schemeClr val="tx1"/>
                </a:solidFill>
                <a:effectLst/>
                <a:latin typeface="+mn-lt"/>
                <a:ea typeface="+mn-ea"/>
                <a:cs typeface="+mn-cs"/>
              </a:rPr>
              <a:t>retrieved from: http://www.rackham.umich.edu/downloads/more-mentoring-guide-for-proteges.pdf</a:t>
            </a: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u="sng" kern="1200" dirty="0" smtClean="0">
                <a:solidFill>
                  <a:schemeClr val="tx1"/>
                </a:solidFill>
                <a:effectLst/>
                <a:latin typeface="+mn-lt"/>
                <a:ea typeface="+mn-ea"/>
                <a:cs typeface="+mn-cs"/>
              </a:rPr>
              <a:t>Directions:</a:t>
            </a:r>
            <a:r>
              <a:rPr lang="en-CA" sz="1200" u="sng" kern="1200" dirty="0" smtClean="0">
                <a:solidFill>
                  <a:schemeClr val="tx1"/>
                </a:solidFill>
                <a:effectLst/>
                <a:latin typeface="+mn-lt"/>
                <a:ea typeface="+mn-ea"/>
                <a:cs typeface="+mn-cs"/>
              </a:rPr>
              <a:t> </a:t>
            </a:r>
          </a:p>
          <a:p>
            <a:r>
              <a:rPr lang="en-CA" sz="1200" i="1" kern="1200" dirty="0" smtClean="0">
                <a:solidFill>
                  <a:schemeClr val="tx1"/>
                </a:solidFill>
                <a:effectLst/>
                <a:latin typeface="+mn-lt"/>
                <a:ea typeface="+mn-ea"/>
                <a:cs typeface="+mn-cs"/>
              </a:rPr>
              <a:t>The following tasks/activities are to be completed prior to meeting with your mentor. Read through the checklist, add items (if appropriate), and check an item as you complete it.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1. Understand the role of the mentor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2. Decide what you are looking for in terms of a mentor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3. Find out about your mentor if possible</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4. Reflect on your past experiences for insights to use in this new mentoring partnership</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5. Think about your personal goals and objectives and be ready to share those with your mentor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6. Set up the first meeting with your mentor – this may take up to one hour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7. Meet with the mentor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8. Review the goals for the mentor/mentee relationship</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9. Review your personal goals and objectives with the mentor</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10. Set up a time to meet on a regular basis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11. Re-evaluate/reassess relationship on a regular basis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12. Consider being a mentor yourself</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16</a:t>
            </a:fld>
            <a:endParaRPr lang="en-CA" dirty="0"/>
          </a:p>
        </p:txBody>
      </p:sp>
    </p:spTree>
    <p:extLst>
      <p:ext uri="{BB962C8B-B14F-4D97-AF65-F5344CB8AC3E}">
        <p14:creationId xmlns:p14="http://schemas.microsoft.com/office/powerpoint/2010/main" val="1885751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78443"/>
            <a:ext cx="7772400" cy="1014094"/>
          </a:xfrm>
        </p:spPr>
        <p:txBody>
          <a:bodyPr anchor="t">
            <a:normAutofit/>
          </a:bodyPr>
          <a:lstStyle>
            <a:lvl1pPr algn="l">
              <a:defRPr sz="3800" cap="all" baseline="0">
                <a:solidFill>
                  <a:srgbClr val="6E6F72"/>
                </a:solidFill>
              </a:defRPr>
            </a:lvl1pPr>
          </a:lstStyle>
          <a:p>
            <a:r>
              <a:rPr lang="en-US" dirty="0"/>
              <a:t>Click to edit Master title style</a:t>
            </a:r>
          </a:p>
        </p:txBody>
      </p:sp>
      <p:pic>
        <p:nvPicPr>
          <p:cNvPr id="6" name="Picture 5" descr="CLRI_Logo.png"/>
          <p:cNvPicPr>
            <a:picLocks noChangeAspect="1"/>
          </p:cNvPicPr>
          <p:nvPr userDrawn="1"/>
        </p:nvPicPr>
        <p:blipFill>
          <a:blip r:embed="rId2"/>
          <a:stretch>
            <a:fillRect/>
          </a:stretch>
        </p:blipFill>
        <p:spPr>
          <a:xfrm>
            <a:off x="5823250" y="5992474"/>
            <a:ext cx="2948921" cy="588576"/>
          </a:xfrm>
          <a:prstGeom prst="rect">
            <a:avLst/>
          </a:prstGeom>
        </p:spPr>
      </p:pic>
      <p:pic>
        <p:nvPicPr>
          <p:cNvPr id="5" name="Picture 4" descr="TitlePg_BG.jpg"/>
          <p:cNvPicPr>
            <a:picLocks noChangeAspect="1"/>
          </p:cNvPicPr>
          <p:nvPr userDrawn="1"/>
        </p:nvPicPr>
        <p:blipFill>
          <a:blip r:embed="rId3"/>
          <a:stretch>
            <a:fillRect/>
          </a:stretch>
        </p:blipFill>
        <p:spPr>
          <a:xfrm>
            <a:off x="0" y="1318137"/>
            <a:ext cx="9144000" cy="46740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pic>
        <p:nvPicPr>
          <p:cNvPr id="14" name="Picture 13" descr="Header_Green.jpg"/>
          <p:cNvPicPr>
            <a:picLocks noChangeAspect="1"/>
          </p:cNvPicPr>
          <p:nvPr userDrawn="1"/>
        </p:nvPicPr>
        <p:blipFill>
          <a:blip r:embed="rId4"/>
          <a:stretch>
            <a:fillRect/>
          </a:stretch>
        </p:blipFill>
        <p:spPr>
          <a:xfrm>
            <a:off x="0" y="0"/>
            <a:ext cx="9144000" cy="402202"/>
          </a:xfrm>
          <a:prstGeom prst="rect">
            <a:avLst/>
          </a:prstGeom>
        </p:spPr>
      </p:pic>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2" name="Picture 11" descr="Header_Grey.jpg"/>
          <p:cNvPicPr>
            <a:picLocks noChangeAspect="1"/>
          </p:cNvPicPr>
          <p:nvPr userDrawn="1"/>
        </p:nvPicPr>
        <p:blipFill>
          <a:blip r:embed="rId4"/>
          <a:stretch>
            <a:fillRect/>
          </a:stretch>
        </p:blipFill>
        <p:spPr>
          <a:xfrm>
            <a:off x="0" y="-9055"/>
            <a:ext cx="9144000" cy="4022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27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DB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9" name="Picture 8"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12" name="TextBox 11"/>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3" name="Picture 12" descr="Header_Green.jpg"/>
          <p:cNvPicPr>
            <a:picLocks noChangeAspect="1"/>
          </p:cNvPicPr>
          <p:nvPr userDrawn="1"/>
        </p:nvPicPr>
        <p:blipFill>
          <a:blip r:embed="rId4"/>
          <a:stretch>
            <a:fillRect/>
          </a:stretch>
        </p:blipFill>
        <p:spPr>
          <a:xfrm>
            <a:off x="0" y="0"/>
            <a:ext cx="9144000" cy="4022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BackPg_BG.jpg"/>
          <p:cNvPicPr>
            <a:picLocks noChangeAspect="1"/>
          </p:cNvPicPr>
          <p:nvPr userDrawn="1"/>
        </p:nvPicPr>
        <p:blipFill>
          <a:blip r:embed="rId2"/>
          <a:stretch>
            <a:fillRect/>
          </a:stretch>
        </p:blipFill>
        <p:spPr>
          <a:xfrm>
            <a:off x="0" y="-52194"/>
            <a:ext cx="9144000" cy="6050280"/>
          </a:xfrm>
          <a:prstGeom prst="rect">
            <a:avLst/>
          </a:prstGeom>
        </p:spPr>
      </p:pic>
      <p:pic>
        <p:nvPicPr>
          <p:cNvPr id="9" name="Picture 8" descr="CLRI_Logo.png"/>
          <p:cNvPicPr>
            <a:picLocks noChangeAspect="1"/>
          </p:cNvPicPr>
          <p:nvPr userDrawn="1"/>
        </p:nvPicPr>
        <p:blipFill>
          <a:blip r:embed="rId3"/>
          <a:stretch>
            <a:fillRect/>
          </a:stretch>
        </p:blipFill>
        <p:spPr>
          <a:xfrm>
            <a:off x="5823250" y="5992474"/>
            <a:ext cx="2948921" cy="588576"/>
          </a:xfrm>
          <a:prstGeom prst="rect">
            <a:avLst/>
          </a:prstGeom>
        </p:spPr>
      </p:pic>
      <p:pic>
        <p:nvPicPr>
          <p:cNvPr id="6" name="Picture 5" descr="BackPg_BG.jpg"/>
          <p:cNvPicPr>
            <a:picLocks noChangeAspect="1"/>
          </p:cNvPicPr>
          <p:nvPr userDrawn="1"/>
        </p:nvPicPr>
        <p:blipFill>
          <a:blip r:embed="rId4"/>
          <a:stretch>
            <a:fillRect/>
          </a:stretch>
        </p:blipFill>
        <p:spPr>
          <a:xfrm>
            <a:off x="564696" y="-56483"/>
            <a:ext cx="2462784" cy="59618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ECD-8FF7-3C4D-B69A-79D5E07D251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22D0-3FD8-F448-A3FA-9ABDFE40D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2" r:id="rId6"/>
    <p:sldLayoutId id="2147483664" r:id="rId7"/>
  </p:sldLayoutIdLst>
  <p:txStyles>
    <p:titleStyle>
      <a:lvl1pPr algn="l" defTabSz="457200" rtl="0" eaLnBrk="1" latinLnBrk="0" hangingPunct="1">
        <a:spcBef>
          <a:spcPct val="0"/>
        </a:spcBef>
        <a:buNone/>
        <a:defRPr sz="3800" kern="1200" cap="all">
          <a:solidFill>
            <a:srgbClr val="6E6F7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a-aiic.ca/en/download-buy/preceptorship-and-mentorship" TargetMode="External"/><Relationship Id="rId2" Type="http://schemas.openxmlformats.org/officeDocument/2006/relationships/hyperlink" Target="http://www.cgna.net/uploads/CGNAStandardsOfPractice_English.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wtr--uo_WM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Leadership in LTC</a:t>
            </a:r>
            <a:br>
              <a:rPr lang="en-US" sz="4000" dirty="0"/>
            </a:br>
            <a:r>
              <a:rPr lang="en-US" sz="2000" dirty="0"/>
              <a:t>Module 5</a:t>
            </a:r>
            <a:endParaRPr lang="en-US" dirty="0"/>
          </a:p>
        </p:txBody>
      </p:sp>
      <p:sp>
        <p:nvSpPr>
          <p:cNvPr id="3" name="Date Placeholder 3"/>
          <p:cNvSpPr txBox="1">
            <a:spLocks/>
          </p:cNvSpPr>
          <p:nvPr/>
        </p:nvSpPr>
        <p:spPr>
          <a:xfrm>
            <a:off x="457199" y="6143006"/>
            <a:ext cx="4561671" cy="501649"/>
          </a:xfrm>
          <a:prstGeom prst="rect">
            <a:avLst/>
          </a:prstGeom>
        </p:spPr>
        <p:txBody>
          <a:bodyPr vert="horz" lIns="91440" tIns="45720" rIns="91440" bIns="45720" rtlCol="0" anchor="t"/>
          <a:lstStyle>
            <a:lvl1pPr>
              <a:defRPr sz="1600" cap="all">
                <a:solidFill>
                  <a:srgbClr val="6E6F7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6E6F72"/>
                </a:solidFill>
                <a:effectLst/>
                <a:uLnTx/>
                <a:uFillTx/>
                <a:latin typeface="+mn-lt"/>
                <a:ea typeface="+mn-ea"/>
                <a:cs typeface="+mn-cs"/>
              </a:rPr>
              <a:t>Presented 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5934583"/>
            <a:ext cx="186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56" y="5934583"/>
            <a:ext cx="1865376" cy="619628"/>
          </a:xfrm>
          <a:prstGeom prst="rect">
            <a:avLst/>
          </a:prstGeom>
        </p:spPr>
      </p:pic>
    </p:spTree>
    <p:extLst>
      <p:ext uri="{BB962C8B-B14F-4D97-AF65-F5344CB8AC3E}">
        <p14:creationId xmlns:p14="http://schemas.microsoft.com/office/powerpoint/2010/main" val="38868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799" y="518160"/>
            <a:ext cx="7543801" cy="7905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pPr>
              <a:defRPr/>
            </a:pPr>
            <a:r>
              <a:rPr lang="en-CA" altLang="en-US" dirty="0" smtClean="0"/>
              <a:t>Benefits of Mentorship</a:t>
            </a:r>
            <a:endParaRPr lang="en-CA" altLang="en-US" dirty="0"/>
          </a:p>
        </p:txBody>
      </p:sp>
      <p:sp>
        <p:nvSpPr>
          <p:cNvPr id="5" name="Content Placeholder 4"/>
          <p:cNvSpPr>
            <a:spLocks noGrp="1"/>
          </p:cNvSpPr>
          <p:nvPr>
            <p:ph sz="quarter" idx="4294967295"/>
          </p:nvPr>
        </p:nvSpPr>
        <p:spPr>
          <a:xfrm>
            <a:off x="381000" y="1308735"/>
            <a:ext cx="4040188" cy="3886200"/>
          </a:xfrm>
          <a:prstGeom prst="rect">
            <a:avLst/>
          </a:prstGeom>
        </p:spPr>
        <p:txBody>
          <a:bodyPr>
            <a:normAutofit/>
          </a:bodyPr>
          <a:lstStyle/>
          <a:p>
            <a:pPr marL="109728" indent="0" algn="ctr" eaLnBrk="1" fontAlgn="auto" hangingPunct="1">
              <a:spcBef>
                <a:spcPts val="0"/>
              </a:spcBef>
              <a:spcAft>
                <a:spcPts val="600"/>
              </a:spcAft>
              <a:buNone/>
              <a:defRPr/>
            </a:pPr>
            <a:r>
              <a:rPr lang="en-US" altLang="en-US" sz="2200" b="1" dirty="0" smtClean="0"/>
              <a:t>MENTOR</a:t>
            </a:r>
          </a:p>
          <a:p>
            <a:pPr marL="109728" indent="0" algn="ctr" eaLnBrk="1" fontAlgn="auto" hangingPunct="1">
              <a:spcBef>
                <a:spcPts val="0"/>
              </a:spcBef>
              <a:spcAft>
                <a:spcPts val="600"/>
              </a:spcAft>
              <a:buNone/>
              <a:defRPr/>
            </a:pPr>
            <a:endParaRPr lang="en-US" altLang="en-US" sz="2200" b="1" dirty="0"/>
          </a:p>
          <a:p>
            <a:pPr marL="508000" indent="-217488" eaLnBrk="1" fontAlgn="auto" hangingPunct="1">
              <a:spcBef>
                <a:spcPts val="0"/>
              </a:spcBef>
              <a:spcAft>
                <a:spcPts val="600"/>
              </a:spcAft>
              <a:defRPr/>
            </a:pPr>
            <a:r>
              <a:rPr lang="en-CA" altLang="en-US" sz="2200" dirty="0" smtClean="0"/>
              <a:t>Enhanced </a:t>
            </a:r>
            <a:r>
              <a:rPr lang="en-CA" altLang="en-US" sz="2200" dirty="0"/>
              <a:t>self-fulfillment</a:t>
            </a:r>
          </a:p>
          <a:p>
            <a:pPr marL="508000" indent="-217488" eaLnBrk="1" fontAlgn="auto" hangingPunct="1">
              <a:spcBef>
                <a:spcPts val="0"/>
              </a:spcBef>
              <a:spcAft>
                <a:spcPts val="600"/>
              </a:spcAft>
              <a:defRPr/>
            </a:pPr>
            <a:r>
              <a:rPr lang="en-CA" altLang="en-US" sz="2200" dirty="0"/>
              <a:t>Increased feeling of value</a:t>
            </a:r>
          </a:p>
          <a:p>
            <a:pPr marL="508000" indent="-217488" eaLnBrk="1" fontAlgn="auto" hangingPunct="1">
              <a:spcBef>
                <a:spcPts val="0"/>
              </a:spcBef>
              <a:spcAft>
                <a:spcPts val="600"/>
              </a:spcAft>
              <a:defRPr/>
            </a:pPr>
            <a:r>
              <a:rPr lang="en-CA" altLang="en-US" sz="2200" dirty="0"/>
              <a:t>Increased learning, personal growth</a:t>
            </a:r>
          </a:p>
          <a:p>
            <a:pPr marL="508000" indent="-217488" eaLnBrk="1" fontAlgn="auto" hangingPunct="1">
              <a:spcBef>
                <a:spcPts val="0"/>
              </a:spcBef>
              <a:spcAft>
                <a:spcPts val="600"/>
              </a:spcAft>
              <a:defRPr/>
            </a:pPr>
            <a:r>
              <a:rPr lang="en-CA" altLang="en-US" sz="2200" dirty="0"/>
              <a:t>Motivation for new ideas</a:t>
            </a:r>
          </a:p>
          <a:p>
            <a:pPr marL="508000" indent="-217488" eaLnBrk="1" fontAlgn="auto" hangingPunct="1">
              <a:spcBef>
                <a:spcPts val="0"/>
              </a:spcBef>
              <a:spcAft>
                <a:spcPts val="600"/>
              </a:spcAft>
              <a:defRPr/>
            </a:pPr>
            <a:r>
              <a:rPr lang="en-CA" altLang="en-US" sz="2200" dirty="0"/>
              <a:t>Potential for career advancement</a:t>
            </a:r>
          </a:p>
        </p:txBody>
      </p:sp>
      <p:sp>
        <p:nvSpPr>
          <p:cNvPr id="6" name="Content Placeholder 6"/>
          <p:cNvSpPr>
            <a:spLocks noGrp="1"/>
          </p:cNvSpPr>
          <p:nvPr>
            <p:ph sz="quarter" idx="4294967295"/>
          </p:nvPr>
        </p:nvSpPr>
        <p:spPr>
          <a:xfrm>
            <a:off x="4721225" y="1308735"/>
            <a:ext cx="4041775" cy="3886200"/>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marL="0" indent="0" algn="ctr" eaLnBrk="1" hangingPunct="1">
              <a:spcBef>
                <a:spcPct val="0"/>
              </a:spcBef>
              <a:spcAft>
                <a:spcPts val="600"/>
              </a:spcAft>
              <a:buNone/>
            </a:pPr>
            <a:r>
              <a:rPr lang="en-US" altLang="en-US" sz="2200" b="1" dirty="0"/>
              <a:t>MENTEE</a:t>
            </a:r>
          </a:p>
          <a:p>
            <a:pPr marL="0" indent="0" algn="ctr" eaLnBrk="1" hangingPunct="1">
              <a:spcBef>
                <a:spcPct val="0"/>
              </a:spcBef>
              <a:spcAft>
                <a:spcPts val="600"/>
              </a:spcAft>
              <a:buNone/>
            </a:pPr>
            <a:endParaRPr lang="en-CA" altLang="en-US" sz="2200" b="1" dirty="0"/>
          </a:p>
          <a:p>
            <a:pPr eaLnBrk="1" hangingPunct="1">
              <a:spcBef>
                <a:spcPct val="0"/>
              </a:spcBef>
              <a:spcAft>
                <a:spcPts val="600"/>
              </a:spcAft>
            </a:pPr>
            <a:r>
              <a:rPr lang="en-CA" altLang="en-US" sz="2200" dirty="0"/>
              <a:t>Increased competence</a:t>
            </a:r>
          </a:p>
          <a:p>
            <a:pPr eaLnBrk="1" hangingPunct="1">
              <a:spcBef>
                <a:spcPct val="0"/>
              </a:spcBef>
              <a:spcAft>
                <a:spcPts val="600"/>
              </a:spcAft>
            </a:pPr>
            <a:r>
              <a:rPr lang="en-CA" altLang="en-US" sz="2200" dirty="0"/>
              <a:t>Increased confidence</a:t>
            </a:r>
          </a:p>
          <a:p>
            <a:pPr eaLnBrk="1" hangingPunct="1">
              <a:spcBef>
                <a:spcPct val="0"/>
              </a:spcBef>
              <a:spcAft>
                <a:spcPts val="600"/>
              </a:spcAft>
            </a:pPr>
            <a:r>
              <a:rPr lang="en-CA" altLang="en-US" sz="2200" dirty="0"/>
              <a:t>Decreased stress</a:t>
            </a:r>
          </a:p>
          <a:p>
            <a:pPr eaLnBrk="1" hangingPunct="1">
              <a:spcBef>
                <a:spcPct val="0"/>
              </a:spcBef>
              <a:spcAft>
                <a:spcPts val="600"/>
              </a:spcAft>
            </a:pPr>
            <a:r>
              <a:rPr lang="en-CA" altLang="en-US" sz="2200" dirty="0"/>
              <a:t>Increased job satisfaction</a:t>
            </a:r>
          </a:p>
          <a:p>
            <a:pPr eaLnBrk="1" hangingPunct="1">
              <a:spcBef>
                <a:spcPct val="0"/>
              </a:spcBef>
              <a:spcAft>
                <a:spcPts val="600"/>
              </a:spcAft>
            </a:pPr>
            <a:r>
              <a:rPr lang="en-CA" altLang="en-US" sz="2200" dirty="0"/>
              <a:t>Expanded networks</a:t>
            </a:r>
          </a:p>
          <a:p>
            <a:pPr eaLnBrk="1" hangingPunct="1">
              <a:spcBef>
                <a:spcPct val="0"/>
              </a:spcBef>
              <a:spcAft>
                <a:spcPts val="600"/>
              </a:spcAft>
            </a:pPr>
            <a:r>
              <a:rPr lang="en-CA" altLang="en-US" sz="2200" dirty="0"/>
              <a:t>Leadership development</a:t>
            </a:r>
          </a:p>
          <a:p>
            <a:pPr eaLnBrk="1" hangingPunct="1">
              <a:spcBef>
                <a:spcPct val="0"/>
              </a:spcBef>
              <a:spcAft>
                <a:spcPts val="600"/>
              </a:spcAft>
            </a:pPr>
            <a:r>
              <a:rPr lang="en-CA" altLang="en-US" sz="2200" dirty="0"/>
              <a:t>Insight in times of uncertainty</a:t>
            </a:r>
          </a:p>
        </p:txBody>
      </p:sp>
      <p:sp>
        <p:nvSpPr>
          <p:cNvPr id="7" name="TextBox 6"/>
          <p:cNvSpPr txBox="1"/>
          <p:nvPr/>
        </p:nvSpPr>
        <p:spPr>
          <a:xfrm>
            <a:off x="6781800" y="5347335"/>
            <a:ext cx="2133600" cy="369332"/>
          </a:xfrm>
          <a:prstGeom prst="rect">
            <a:avLst/>
          </a:prstGeom>
          <a:noFill/>
        </p:spPr>
        <p:txBody>
          <a:bodyPr wrap="square" rtlCol="0">
            <a:spAutoFit/>
          </a:bodyPr>
          <a:lstStyle/>
          <a:p>
            <a:pPr algn="r"/>
            <a:r>
              <a:rPr lang="en-CA" dirty="0" smtClean="0"/>
              <a:t>(CNA</a:t>
            </a:r>
            <a:r>
              <a:rPr lang="en-CA" dirty="0"/>
              <a:t>, </a:t>
            </a:r>
            <a:r>
              <a:rPr lang="en-CA" dirty="0" smtClean="0"/>
              <a:t>2004)</a:t>
            </a:r>
            <a:endParaRPr lang="en-CA" dirty="0"/>
          </a:p>
        </p:txBody>
      </p:sp>
      <p:cxnSp>
        <p:nvCxnSpPr>
          <p:cNvPr id="9" name="Straight Connector 8"/>
          <p:cNvCxnSpPr/>
          <p:nvPr/>
        </p:nvCxnSpPr>
        <p:spPr>
          <a:xfrm flipV="1">
            <a:off x="685799" y="1901952"/>
            <a:ext cx="3538728" cy="9144"/>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690872" y="1892808"/>
            <a:ext cx="3538728" cy="9144"/>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85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847725" y="1828800"/>
            <a:ext cx="7991475" cy="2773362"/>
          </a:xfrm>
        </p:spPr>
        <p:txBody>
          <a:bodyPr>
            <a:normAutofit/>
          </a:bodyPr>
          <a:lstStyle/>
          <a:p>
            <a:pPr eaLnBrk="1" hangingPunct="1"/>
            <a:r>
              <a:rPr lang="en-US" altLang="en-US" sz="3200" dirty="0"/>
              <a:t>Chance to grow through helping others</a:t>
            </a:r>
          </a:p>
          <a:p>
            <a:pPr eaLnBrk="1" hangingPunct="1"/>
            <a:r>
              <a:rPr lang="en-US" altLang="en-US" sz="3200" dirty="0"/>
              <a:t>Learn through mentorship</a:t>
            </a:r>
            <a:endParaRPr lang="en-CA" altLang="en-US" sz="3200" dirty="0"/>
          </a:p>
        </p:txBody>
      </p:sp>
      <p:sp>
        <p:nvSpPr>
          <p:cNvPr id="3" name="Title 2"/>
          <p:cNvSpPr>
            <a:spLocks noGrp="1"/>
          </p:cNvSpPr>
          <p:nvPr>
            <p:ph type="title"/>
          </p:nvPr>
        </p:nvSpPr>
        <p:spPr>
          <a:xfrm>
            <a:off x="762000" y="250727"/>
            <a:ext cx="4536504" cy="1204888"/>
          </a:xfrm>
        </p:spPr>
        <p:txBody>
          <a:bodyPr/>
          <a:lstStyle/>
          <a:p>
            <a:pPr eaLnBrk="1" fontAlgn="auto" hangingPunct="1">
              <a:spcAft>
                <a:spcPts val="0"/>
              </a:spcAft>
              <a:defRPr/>
            </a:pPr>
            <a:r>
              <a:rPr lang="en-US" dirty="0"/>
              <a:t>Being a </a:t>
            </a:r>
            <a:r>
              <a:rPr lang="en-US" dirty="0" smtClean="0"/>
              <a:t>Mentor</a:t>
            </a:r>
            <a:endParaRPr lang="en-CA" dirty="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4801" y="2991670"/>
            <a:ext cx="2724399" cy="182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20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Mentor Competencies</a:t>
            </a:r>
          </a:p>
        </p:txBody>
      </p:sp>
      <p:sp>
        <p:nvSpPr>
          <p:cNvPr id="3" name="Content Placeholder 2"/>
          <p:cNvSpPr>
            <a:spLocks noGrp="1"/>
          </p:cNvSpPr>
          <p:nvPr>
            <p:ph idx="1"/>
          </p:nvPr>
        </p:nvSpPr>
        <p:spPr>
          <a:xfrm>
            <a:off x="685800" y="1277112"/>
            <a:ext cx="8077200" cy="3886200"/>
          </a:xfrm>
        </p:spPr>
        <p:txBody>
          <a:bodyPr>
            <a:normAutofit/>
          </a:bodyPr>
          <a:lstStyle/>
          <a:p>
            <a:pPr marL="0" indent="0">
              <a:spcAft>
                <a:spcPts val="600"/>
              </a:spcAft>
              <a:buNone/>
            </a:pPr>
            <a:r>
              <a:rPr lang="en-CA" sz="2800" dirty="0"/>
              <a:t>The CNO has identified </a:t>
            </a:r>
            <a:r>
              <a:rPr lang="en-CA" sz="2800" dirty="0" smtClean="0"/>
              <a:t>four </a:t>
            </a:r>
            <a:r>
              <a:rPr lang="en-CA" sz="2800" dirty="0"/>
              <a:t>key domains:</a:t>
            </a:r>
          </a:p>
          <a:p>
            <a:pPr marL="465138" indent="-174625">
              <a:spcAft>
                <a:spcPts val="600"/>
              </a:spcAft>
            </a:pPr>
            <a:r>
              <a:rPr lang="en-CA" sz="2800" dirty="0" smtClean="0"/>
              <a:t>Personal </a:t>
            </a:r>
            <a:r>
              <a:rPr lang="en-CA" sz="2800" dirty="0"/>
              <a:t>attributes</a:t>
            </a:r>
          </a:p>
          <a:p>
            <a:pPr marL="465138" indent="-174625">
              <a:spcAft>
                <a:spcPts val="600"/>
              </a:spcAft>
            </a:pPr>
            <a:r>
              <a:rPr lang="en-CA" sz="2800" dirty="0"/>
              <a:t>Modelling excellence in professional practice</a:t>
            </a:r>
          </a:p>
          <a:p>
            <a:pPr marL="465138" indent="-174625">
              <a:spcAft>
                <a:spcPts val="600"/>
              </a:spcAft>
            </a:pPr>
            <a:r>
              <a:rPr lang="en-CA" sz="2800" dirty="0"/>
              <a:t>Fostering an effective mentor/mentee relationship</a:t>
            </a:r>
          </a:p>
          <a:p>
            <a:pPr marL="465138" indent="-174625">
              <a:spcAft>
                <a:spcPts val="600"/>
              </a:spcAft>
            </a:pPr>
            <a:r>
              <a:rPr lang="en-CA" sz="2800" dirty="0"/>
              <a:t>Fostering growth</a:t>
            </a:r>
          </a:p>
        </p:txBody>
      </p:sp>
    </p:spTree>
    <p:extLst>
      <p:ext uri="{BB962C8B-B14F-4D97-AF65-F5344CB8AC3E}">
        <p14:creationId xmlns:p14="http://schemas.microsoft.com/office/powerpoint/2010/main" val="278696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17904"/>
            <a:ext cx="7924800" cy="3200400"/>
          </a:xfrm>
        </p:spPr>
        <p:txBody>
          <a:bodyPr>
            <a:noAutofit/>
          </a:bodyPr>
          <a:lstStyle/>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Non- </a:t>
            </a:r>
            <a:r>
              <a:rPr lang="en-US" altLang="en-US" sz="2800" dirty="0"/>
              <a:t>judgmental</a:t>
            </a:r>
          </a:p>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Open </a:t>
            </a:r>
            <a:r>
              <a:rPr lang="en-US" altLang="en-US" sz="2800" dirty="0"/>
              <a:t>minded</a:t>
            </a:r>
          </a:p>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Reflective</a:t>
            </a:r>
            <a:endParaRPr lang="en-US" altLang="en-US" sz="2800" dirty="0"/>
          </a:p>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Respectful</a:t>
            </a:r>
            <a:endParaRPr lang="en-US" altLang="en-US" sz="2800" dirty="0"/>
          </a:p>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Empathic</a:t>
            </a:r>
            <a:endParaRPr lang="en-US" altLang="en-US" sz="2800" dirty="0"/>
          </a:p>
          <a:p>
            <a:pPr marL="365760" indent="-256032" eaLnBrk="1" fontAlgn="auto" hangingPunct="1">
              <a:lnSpc>
                <a:spcPct val="90000"/>
              </a:lnSpc>
              <a:spcAft>
                <a:spcPts val="0"/>
              </a:spcAft>
              <a:buFont typeface="Wingdings" panose="05000000000000000000" pitchFamily="2" charset="2"/>
              <a:buChar char="ü"/>
              <a:defRPr/>
            </a:pPr>
            <a:r>
              <a:rPr lang="en-US" altLang="en-US" sz="2800" dirty="0" smtClean="0"/>
              <a:t> Realistically </a:t>
            </a:r>
            <a:r>
              <a:rPr lang="en-US" altLang="en-US" sz="2800" dirty="0"/>
              <a:t>optimistic</a:t>
            </a:r>
          </a:p>
          <a:p>
            <a:pPr marL="0" indent="0" eaLnBrk="1" fontAlgn="auto" hangingPunct="1">
              <a:spcAft>
                <a:spcPts val="0"/>
              </a:spcAft>
              <a:buFontTx/>
              <a:buNone/>
              <a:defRPr/>
            </a:pPr>
            <a:endParaRPr lang="en-CA" sz="2800" dirty="0"/>
          </a:p>
        </p:txBody>
      </p:sp>
      <p:sp>
        <p:nvSpPr>
          <p:cNvPr id="33794" name="Title 1"/>
          <p:cNvSpPr>
            <a:spLocks noGrp="1"/>
          </p:cNvSpPr>
          <p:nvPr>
            <p:ph type="title"/>
          </p:nvPr>
        </p:nvSpPr>
        <p:spPr>
          <a:xfrm>
            <a:off x="685800" y="124968"/>
            <a:ext cx="8077200" cy="1219200"/>
          </a:xfrm>
        </p:spPr>
        <p:txBody>
          <a:bodyPr>
            <a:normAutofit/>
          </a:bodyPr>
          <a:lstStyle/>
          <a:p>
            <a:pPr eaLnBrk="1" fontAlgn="auto" hangingPunct="1">
              <a:spcAft>
                <a:spcPts val="0"/>
              </a:spcAft>
              <a:defRPr/>
            </a:pPr>
            <a:r>
              <a:rPr lang="en-US" altLang="en-US" sz="4400" dirty="0"/>
              <a:t>Mentor: Personal </a:t>
            </a:r>
            <a:r>
              <a:rPr lang="en-US" altLang="en-US" sz="4400" dirty="0" smtClean="0"/>
              <a:t>Attributes</a:t>
            </a:r>
            <a:endParaRPr lang="en-CA" altLang="en-US" sz="4400" dirty="0"/>
          </a:p>
        </p:txBody>
      </p:sp>
      <p:pic>
        <p:nvPicPr>
          <p:cNvPr id="4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4314"/>
          <a:stretch/>
        </p:blipFill>
        <p:spPr bwMode="auto">
          <a:xfrm>
            <a:off x="4876799" y="1664208"/>
            <a:ext cx="343746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9141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762000" y="993649"/>
            <a:ext cx="7315200" cy="4114799"/>
          </a:xfrm>
        </p:spPr>
        <p:txBody>
          <a:bodyPr>
            <a:normAutofit fontScale="92500" lnSpcReduction="10000"/>
          </a:bodyPr>
          <a:lstStyle/>
          <a:p>
            <a:pPr marL="0" indent="0" eaLnBrk="1" hangingPunct="1">
              <a:buNone/>
            </a:pPr>
            <a:r>
              <a:rPr lang="en-US" altLang="en-US" dirty="0"/>
              <a:t>Create a list of attributes and behaviours that a good mentor should have.</a:t>
            </a:r>
          </a:p>
          <a:p>
            <a:pPr marL="508000" indent="-276225" eaLnBrk="1" hangingPunct="1"/>
            <a:r>
              <a:rPr lang="en-US" altLang="en-US" dirty="0"/>
              <a:t>Encourages</a:t>
            </a:r>
          </a:p>
          <a:p>
            <a:pPr marL="508000" indent="-276225" eaLnBrk="1" hangingPunct="1"/>
            <a:r>
              <a:rPr lang="en-US" altLang="en-US" dirty="0"/>
              <a:t>Supports me</a:t>
            </a:r>
          </a:p>
          <a:p>
            <a:pPr marL="508000" indent="-276225" eaLnBrk="1" hangingPunct="1"/>
            <a:r>
              <a:rPr lang="en-US" altLang="en-US" dirty="0"/>
              <a:t>Listens to me</a:t>
            </a:r>
          </a:p>
          <a:p>
            <a:pPr marL="508000" indent="-276225" eaLnBrk="1" hangingPunct="1"/>
            <a:r>
              <a:rPr lang="en-US" altLang="en-US" dirty="0"/>
              <a:t>Assesses </a:t>
            </a:r>
            <a:r>
              <a:rPr lang="en-US" altLang="en-US" dirty="0" smtClean="0"/>
              <a:t>me</a:t>
            </a:r>
          </a:p>
          <a:p>
            <a:pPr marL="508000" indent="-276225" eaLnBrk="1" hangingPunct="1"/>
            <a:r>
              <a:rPr lang="en-US" altLang="en-US" dirty="0" smtClean="0"/>
              <a:t>Helpful</a:t>
            </a:r>
          </a:p>
          <a:p>
            <a:pPr marL="508000" indent="-276225" eaLnBrk="1" hangingPunct="1"/>
            <a:r>
              <a:rPr lang="en-US" altLang="en-US" dirty="0" smtClean="0"/>
              <a:t>Shares wisdom</a:t>
            </a:r>
          </a:p>
          <a:p>
            <a:pPr marL="508000" indent="-276225" eaLnBrk="1" hangingPunct="1"/>
            <a:r>
              <a:rPr lang="en-US" altLang="en-US" dirty="0" smtClean="0"/>
              <a:t>Give and take</a:t>
            </a:r>
            <a:endParaRPr lang="en-US" altLang="en-US" dirty="0"/>
          </a:p>
          <a:p>
            <a:pPr eaLnBrk="1" hangingPunct="1"/>
            <a:endParaRPr lang="en-US" altLang="en-US" dirty="0"/>
          </a:p>
        </p:txBody>
      </p:sp>
      <p:pic>
        <p:nvPicPr>
          <p:cNvPr id="44036" name="Picture 2" descr="http://www.istockphoto.com/file_thumbview_approve/1695407/1/1695407-hand-writing-a-christmas-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7" y="2428875"/>
            <a:ext cx="34591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62000" y="152401"/>
            <a:ext cx="8077200" cy="914400"/>
          </a:xfrm>
        </p:spPr>
        <p:txBody>
          <a:bodyPr>
            <a:normAutofit/>
          </a:bodyPr>
          <a:lstStyle/>
          <a:p>
            <a:pPr eaLnBrk="1" fontAlgn="auto" hangingPunct="1">
              <a:spcAft>
                <a:spcPts val="0"/>
              </a:spcAft>
              <a:defRPr/>
            </a:pPr>
            <a:r>
              <a:rPr lang="en-US" altLang="en-US" sz="4400" dirty="0"/>
              <a:t>Mentor: Personal </a:t>
            </a:r>
            <a:r>
              <a:rPr lang="en-US" altLang="en-US" sz="4400" dirty="0" smtClean="0"/>
              <a:t>Attributes</a:t>
            </a:r>
            <a:endParaRPr lang="en-CA" altLang="en-US" sz="4400" dirty="0"/>
          </a:p>
        </p:txBody>
      </p:sp>
    </p:spTree>
    <p:extLst>
      <p:ext uri="{BB962C8B-B14F-4D97-AF65-F5344CB8AC3E}">
        <p14:creationId xmlns:p14="http://schemas.microsoft.com/office/powerpoint/2010/main" val="212614085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784185" y="1408176"/>
            <a:ext cx="7848600" cy="3977640"/>
          </a:xfrm>
        </p:spPr>
        <p:txBody>
          <a:bodyPr/>
          <a:lstStyle/>
          <a:p>
            <a:pPr eaLnBrk="1" hangingPunct="1">
              <a:spcAft>
                <a:spcPts val="1200"/>
              </a:spcAft>
            </a:pPr>
            <a:r>
              <a:rPr lang="en-US" altLang="en-US" sz="2800" dirty="0"/>
              <a:t>Determine needs </a:t>
            </a:r>
          </a:p>
          <a:p>
            <a:pPr eaLnBrk="1" hangingPunct="1">
              <a:spcAft>
                <a:spcPts val="1200"/>
              </a:spcAft>
            </a:pPr>
            <a:r>
              <a:rPr lang="en-US" altLang="en-US" sz="2800" dirty="0"/>
              <a:t>Determine roles and expectations of both</a:t>
            </a:r>
          </a:p>
          <a:p>
            <a:pPr eaLnBrk="1" hangingPunct="1">
              <a:spcAft>
                <a:spcPts val="1200"/>
              </a:spcAft>
            </a:pPr>
            <a:r>
              <a:rPr lang="en-US" altLang="en-US" sz="2800" dirty="0"/>
              <a:t>Mentoring includes coaching, confirmations, accepting, friendship, protection, and sponsorship </a:t>
            </a:r>
            <a:r>
              <a:rPr lang="en-US" altLang="en-US" sz="1800" b="1" dirty="0"/>
              <a:t>(Snelson, et al., 2002) </a:t>
            </a:r>
          </a:p>
          <a:p>
            <a:pPr eaLnBrk="1" hangingPunct="1">
              <a:spcAft>
                <a:spcPts val="1200"/>
              </a:spcAft>
            </a:pPr>
            <a:r>
              <a:rPr lang="en-US" altLang="en-US" sz="2800" dirty="0"/>
              <a:t>Purpose is to achieve safe effective outcomes</a:t>
            </a:r>
          </a:p>
          <a:p>
            <a:pPr eaLnBrk="1" hangingPunct="1">
              <a:spcAft>
                <a:spcPts val="1200"/>
              </a:spcAft>
            </a:pPr>
            <a:r>
              <a:rPr lang="en-US" altLang="en-US" sz="2800" dirty="0"/>
              <a:t>Transformational leadership supports this</a:t>
            </a:r>
          </a:p>
        </p:txBody>
      </p:sp>
      <p:sp>
        <p:nvSpPr>
          <p:cNvPr id="37890" name="Title 1"/>
          <p:cNvSpPr>
            <a:spLocks noGrp="1"/>
          </p:cNvSpPr>
          <p:nvPr>
            <p:ph type="title"/>
          </p:nvPr>
        </p:nvSpPr>
        <p:spPr>
          <a:xfrm>
            <a:off x="784185" y="353568"/>
            <a:ext cx="8077200" cy="838200"/>
          </a:xfrm>
        </p:spPr>
        <p:txBody>
          <a:bodyPr>
            <a:noAutofit/>
          </a:bodyPr>
          <a:lstStyle/>
          <a:p>
            <a:pPr>
              <a:defRPr/>
            </a:pPr>
            <a:r>
              <a:rPr lang="en-US" altLang="en-US" sz="3800" dirty="0"/>
              <a:t>Relationship </a:t>
            </a:r>
            <a:r>
              <a:rPr lang="en-US" altLang="en-US" sz="3800" dirty="0" smtClean="0"/>
              <a:t>Between Mentor/Mentee</a:t>
            </a:r>
            <a:endParaRPr lang="en-CA" altLang="en-US" sz="3800" dirty="0"/>
          </a:p>
        </p:txBody>
      </p:sp>
    </p:spTree>
    <p:extLst>
      <p:ext uri="{BB962C8B-B14F-4D97-AF65-F5344CB8AC3E}">
        <p14:creationId xmlns:p14="http://schemas.microsoft.com/office/powerpoint/2010/main" val="222268520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963168"/>
            <a:ext cx="8077200" cy="4191000"/>
          </a:xfrm>
        </p:spPr>
        <p:txBody>
          <a:bodyPr>
            <a:normAutofit/>
          </a:bodyPr>
          <a:lstStyle/>
          <a:p>
            <a:pPr marL="398463" indent="-288925" eaLnBrk="1" fontAlgn="auto" hangingPunct="1">
              <a:spcAft>
                <a:spcPts val="1800"/>
              </a:spcAft>
              <a:defRPr/>
            </a:pPr>
            <a:r>
              <a:rPr lang="en-US" altLang="en-US" sz="2800" dirty="0"/>
              <a:t>Someone who requires unique development</a:t>
            </a:r>
          </a:p>
          <a:p>
            <a:pPr marL="914400" lvl="1" indent="-280988" eaLnBrk="1" fontAlgn="auto" hangingPunct="1">
              <a:spcBef>
                <a:spcPts val="324"/>
              </a:spcBef>
              <a:spcAft>
                <a:spcPts val="1800"/>
              </a:spcAft>
              <a:buFont typeface="Courier New" panose="02070309020205020404" pitchFamily="49" charset="0"/>
              <a:buChar char="o"/>
              <a:defRPr/>
            </a:pPr>
            <a:r>
              <a:rPr lang="en-US" altLang="en-US" sz="2400" dirty="0"/>
              <a:t>Someone going through change </a:t>
            </a:r>
            <a:r>
              <a:rPr lang="en-US" altLang="en-US" sz="1800" b="1" dirty="0"/>
              <a:t>(Goode, 2012</a:t>
            </a:r>
            <a:r>
              <a:rPr lang="en-US" altLang="en-US" sz="1800" b="1" dirty="0" smtClean="0"/>
              <a:t>)</a:t>
            </a:r>
            <a:endParaRPr lang="en-US" altLang="en-US" dirty="0"/>
          </a:p>
          <a:p>
            <a:pPr marL="398463" indent="-288925" eaLnBrk="1" fontAlgn="auto" hangingPunct="1">
              <a:spcAft>
                <a:spcPts val="1800"/>
              </a:spcAft>
              <a:defRPr/>
            </a:pPr>
            <a:r>
              <a:rPr lang="en-US" altLang="en-US" sz="2800" dirty="0"/>
              <a:t>Not a passive </a:t>
            </a:r>
            <a:r>
              <a:rPr lang="en-US" altLang="en-US" sz="2800" dirty="0" smtClean="0"/>
              <a:t>experience</a:t>
            </a:r>
            <a:endParaRPr lang="en-US" altLang="en-US" dirty="0"/>
          </a:p>
          <a:p>
            <a:pPr marL="398463" indent="-288925" eaLnBrk="1" fontAlgn="auto" hangingPunct="1">
              <a:spcAft>
                <a:spcPts val="1800"/>
              </a:spcAft>
              <a:defRPr/>
            </a:pPr>
            <a:r>
              <a:rPr lang="en-US" altLang="en-US" sz="2800" dirty="0"/>
              <a:t>See checklist and skills to be a mentee</a:t>
            </a:r>
            <a:endParaRPr lang="en-CA" altLang="en-US" sz="2800" dirty="0"/>
          </a:p>
        </p:txBody>
      </p:sp>
      <p:sp>
        <p:nvSpPr>
          <p:cNvPr id="35842" name="Title 1"/>
          <p:cNvSpPr>
            <a:spLocks noGrp="1"/>
          </p:cNvSpPr>
          <p:nvPr>
            <p:ph type="title"/>
          </p:nvPr>
        </p:nvSpPr>
        <p:spPr>
          <a:xfrm>
            <a:off x="762000" y="-152400"/>
            <a:ext cx="6781800" cy="1600200"/>
          </a:xfrm>
        </p:spPr>
        <p:txBody>
          <a:bodyPr/>
          <a:lstStyle/>
          <a:p>
            <a:pPr eaLnBrk="1" fontAlgn="auto" hangingPunct="1">
              <a:spcAft>
                <a:spcPts val="0"/>
              </a:spcAft>
              <a:defRPr/>
            </a:pPr>
            <a:r>
              <a:rPr lang="en-US" altLang="en-US" dirty="0"/>
              <a:t>What is a Mentee?</a:t>
            </a:r>
            <a:endParaRPr lang="en-CA" altLang="en-US" dirty="0"/>
          </a:p>
        </p:txBody>
      </p:sp>
    </p:spTree>
    <p:extLst>
      <p:ext uri="{BB962C8B-B14F-4D97-AF65-F5344CB8AC3E}">
        <p14:creationId xmlns:p14="http://schemas.microsoft.com/office/powerpoint/2010/main" val="308014551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
            <a:ext cx="6781800" cy="990600"/>
          </a:xfrm>
        </p:spPr>
        <p:txBody>
          <a:bodyPr/>
          <a:lstStyle/>
          <a:p>
            <a:r>
              <a:rPr lang="en-CA" dirty="0"/>
              <a:t>Mentee </a:t>
            </a:r>
            <a:r>
              <a:rPr lang="en-CA" dirty="0" smtClean="0"/>
              <a:t>Competencies</a:t>
            </a:r>
            <a:endParaRPr lang="en-CA" dirty="0"/>
          </a:p>
        </p:txBody>
      </p:sp>
      <p:sp>
        <p:nvSpPr>
          <p:cNvPr id="3" name="Content Placeholder 2"/>
          <p:cNvSpPr>
            <a:spLocks noGrp="1"/>
          </p:cNvSpPr>
          <p:nvPr>
            <p:ph idx="1"/>
          </p:nvPr>
        </p:nvSpPr>
        <p:spPr>
          <a:xfrm>
            <a:off x="762000" y="1143000"/>
            <a:ext cx="7543800" cy="4038600"/>
          </a:xfrm>
        </p:spPr>
        <p:txBody>
          <a:bodyPr>
            <a:normAutofit/>
          </a:bodyPr>
          <a:lstStyle/>
          <a:p>
            <a:pPr marL="0" indent="0">
              <a:spcAft>
                <a:spcPts val="600"/>
              </a:spcAft>
              <a:buNone/>
            </a:pPr>
            <a:r>
              <a:rPr lang="en-CA" sz="2800" dirty="0" smtClean="0"/>
              <a:t>The </a:t>
            </a:r>
            <a:r>
              <a:rPr lang="en-CA" sz="2800" dirty="0"/>
              <a:t>CNO has identified </a:t>
            </a:r>
            <a:r>
              <a:rPr lang="en-CA" sz="2800" dirty="0" smtClean="0"/>
              <a:t>four </a:t>
            </a:r>
            <a:r>
              <a:rPr lang="en-CA" sz="2800" dirty="0"/>
              <a:t>key domains:</a:t>
            </a:r>
          </a:p>
          <a:p>
            <a:pPr>
              <a:spcAft>
                <a:spcPts val="600"/>
              </a:spcAft>
            </a:pPr>
            <a:r>
              <a:rPr lang="en-CA" sz="2800" dirty="0" smtClean="0"/>
              <a:t>Collaboration</a:t>
            </a:r>
            <a:endParaRPr lang="en-CA" sz="2800" dirty="0"/>
          </a:p>
          <a:p>
            <a:pPr>
              <a:spcAft>
                <a:spcPts val="600"/>
              </a:spcAft>
            </a:pPr>
            <a:r>
              <a:rPr lang="en-CA" sz="2800" dirty="0"/>
              <a:t>Personal attributes</a:t>
            </a:r>
          </a:p>
          <a:p>
            <a:pPr>
              <a:spcAft>
                <a:spcPts val="600"/>
              </a:spcAft>
            </a:pPr>
            <a:r>
              <a:rPr lang="en-CA" sz="2800" dirty="0"/>
              <a:t>Facilitation of learning</a:t>
            </a:r>
          </a:p>
          <a:p>
            <a:pPr>
              <a:spcAft>
                <a:spcPts val="600"/>
              </a:spcAft>
            </a:pPr>
            <a:r>
              <a:rPr lang="en-CA" sz="2800" dirty="0"/>
              <a:t>Professional practice</a:t>
            </a:r>
          </a:p>
          <a:p>
            <a:pPr>
              <a:spcAft>
                <a:spcPts val="600"/>
              </a:spcAft>
            </a:pPr>
            <a:r>
              <a:rPr lang="en-CA" sz="2800" dirty="0"/>
              <a:t>Knowledge of the setting</a:t>
            </a:r>
          </a:p>
        </p:txBody>
      </p:sp>
    </p:spTree>
    <p:extLst>
      <p:ext uri="{BB962C8B-B14F-4D97-AF65-F5344CB8AC3E}">
        <p14:creationId xmlns:p14="http://schemas.microsoft.com/office/powerpoint/2010/main" val="136687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762000" y="1039368"/>
            <a:ext cx="7543800" cy="4572000"/>
          </a:xfrm>
        </p:spPr>
        <p:txBody>
          <a:bodyPr/>
          <a:lstStyle/>
          <a:p>
            <a:pPr marL="0" indent="0" eaLnBrk="1" hangingPunct="1">
              <a:spcAft>
                <a:spcPts val="600"/>
              </a:spcAft>
              <a:buNone/>
            </a:pPr>
            <a:r>
              <a:rPr lang="en-US" altLang="en-US" sz="3200" dirty="0"/>
              <a:t>Look for someone with </a:t>
            </a:r>
            <a:r>
              <a:rPr lang="en-US" altLang="en-US" sz="3200" dirty="0" smtClean="0"/>
              <a:t>experience:</a:t>
            </a:r>
            <a:endParaRPr lang="en-US" altLang="en-US" sz="3200" dirty="0"/>
          </a:p>
          <a:p>
            <a:pPr lvl="1" eaLnBrk="1" hangingPunct="1">
              <a:spcAft>
                <a:spcPts val="600"/>
              </a:spcAft>
            </a:pPr>
            <a:r>
              <a:rPr lang="en-US" altLang="en-US" sz="2800" dirty="0"/>
              <a:t>Patient</a:t>
            </a:r>
          </a:p>
          <a:p>
            <a:pPr lvl="1" eaLnBrk="1" hangingPunct="1">
              <a:spcAft>
                <a:spcPts val="600"/>
              </a:spcAft>
            </a:pPr>
            <a:r>
              <a:rPr lang="en-US" altLang="en-US" sz="2800" dirty="0"/>
              <a:t>Well respected</a:t>
            </a:r>
          </a:p>
          <a:p>
            <a:pPr lvl="1" eaLnBrk="1" hangingPunct="1">
              <a:spcAft>
                <a:spcPts val="600"/>
              </a:spcAft>
            </a:pPr>
            <a:r>
              <a:rPr lang="en-US" altLang="en-US" sz="2800" dirty="0"/>
              <a:t>Enthusiastic</a:t>
            </a:r>
          </a:p>
          <a:p>
            <a:pPr lvl="1" eaLnBrk="1" hangingPunct="1">
              <a:spcAft>
                <a:spcPts val="600"/>
              </a:spcAft>
            </a:pPr>
            <a:r>
              <a:rPr lang="en-US" altLang="en-US" sz="2800" dirty="0"/>
              <a:t>Sense of humour</a:t>
            </a:r>
          </a:p>
          <a:p>
            <a:pPr lvl="1" eaLnBrk="1" hangingPunct="1">
              <a:spcAft>
                <a:spcPts val="600"/>
              </a:spcAft>
            </a:pPr>
            <a:r>
              <a:rPr lang="en-US" altLang="en-US" sz="2800" dirty="0"/>
              <a:t>Leadership style matches your own</a:t>
            </a:r>
          </a:p>
          <a:p>
            <a:pPr lvl="1" eaLnBrk="1" hangingPunct="1">
              <a:spcAft>
                <a:spcPts val="600"/>
              </a:spcAft>
            </a:pPr>
            <a:r>
              <a:rPr lang="en-US" altLang="en-US" sz="2800" dirty="0"/>
              <a:t>Does not have to be a nurse</a:t>
            </a:r>
            <a:endParaRPr lang="en-CA" altLang="en-US" sz="2800" dirty="0"/>
          </a:p>
        </p:txBody>
      </p:sp>
      <p:sp>
        <p:nvSpPr>
          <p:cNvPr id="36866" name="Title 1"/>
          <p:cNvSpPr>
            <a:spLocks noGrp="1"/>
          </p:cNvSpPr>
          <p:nvPr>
            <p:ph type="title"/>
          </p:nvPr>
        </p:nvSpPr>
        <p:spPr>
          <a:xfrm>
            <a:off x="762000" y="246888"/>
            <a:ext cx="6781800" cy="990600"/>
          </a:xfrm>
        </p:spPr>
        <p:txBody>
          <a:bodyPr/>
          <a:lstStyle/>
          <a:p>
            <a:pPr eaLnBrk="1" fontAlgn="auto" hangingPunct="1">
              <a:spcAft>
                <a:spcPts val="0"/>
              </a:spcAft>
              <a:defRPr/>
            </a:pPr>
            <a:r>
              <a:rPr lang="en-US" altLang="en-US" dirty="0"/>
              <a:t>Finding a Mentor</a:t>
            </a:r>
            <a:endParaRPr lang="en-CA" altLang="en-US" dirty="0"/>
          </a:p>
        </p:txBody>
      </p:sp>
      <p:pic>
        <p:nvPicPr>
          <p:cNvPr id="4608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038" r="5701"/>
          <a:stretch/>
        </p:blipFill>
        <p:spPr bwMode="auto">
          <a:xfrm>
            <a:off x="4545158" y="1859280"/>
            <a:ext cx="221225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57856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2"/>
          <p:cNvSpPr txBox="1">
            <a:spLocks noChangeArrowheads="1"/>
          </p:cNvSpPr>
          <p:nvPr/>
        </p:nvSpPr>
        <p:spPr bwMode="auto">
          <a:xfrm>
            <a:off x="1188720" y="1454712"/>
            <a:ext cx="6565392" cy="3308598"/>
          </a:xfrm>
          <a:prstGeom prst="rect">
            <a:avLst/>
          </a:prstGeom>
          <a:noFill/>
          <a:ln w="952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dirty="0">
                <a:latin typeface="+mj-lt"/>
              </a:rPr>
              <a:t> </a:t>
            </a:r>
          </a:p>
          <a:p>
            <a:pPr algn="ctr" eaLnBrk="1" hangingPunct="1">
              <a:spcAft>
                <a:spcPts val="600"/>
              </a:spcAft>
            </a:pPr>
            <a:endParaRPr lang="en-US" altLang="en-US" sz="1600" dirty="0" smtClean="0">
              <a:solidFill>
                <a:srgbClr val="F27528"/>
              </a:solidFill>
              <a:latin typeface="+mj-lt"/>
            </a:endParaRPr>
          </a:p>
          <a:p>
            <a:pPr algn="ctr" eaLnBrk="1" hangingPunct="1">
              <a:spcAft>
                <a:spcPts val="600"/>
              </a:spcAft>
            </a:pPr>
            <a:r>
              <a:rPr lang="en-US" altLang="en-US" sz="4000" dirty="0" smtClean="0">
                <a:solidFill>
                  <a:srgbClr val="F27528"/>
                </a:solidFill>
                <a:latin typeface="+mj-lt"/>
              </a:rPr>
              <a:t>BUILDING RELATIONSHIPS </a:t>
            </a:r>
          </a:p>
          <a:p>
            <a:pPr algn="ctr" eaLnBrk="1" hangingPunct="1">
              <a:spcAft>
                <a:spcPts val="600"/>
              </a:spcAft>
            </a:pPr>
            <a:r>
              <a:rPr lang="en-US" altLang="en-US" sz="4000" dirty="0" smtClean="0">
                <a:solidFill>
                  <a:srgbClr val="F27528"/>
                </a:solidFill>
                <a:latin typeface="+mj-lt"/>
              </a:rPr>
              <a:t>&amp; </a:t>
            </a:r>
          </a:p>
          <a:p>
            <a:pPr algn="ctr" eaLnBrk="1" hangingPunct="1">
              <a:spcAft>
                <a:spcPts val="600"/>
              </a:spcAft>
            </a:pPr>
            <a:r>
              <a:rPr lang="en-US" altLang="en-US" sz="4000" dirty="0" smtClean="0">
                <a:solidFill>
                  <a:srgbClr val="F27528"/>
                </a:solidFill>
                <a:latin typeface="+mj-lt"/>
              </a:rPr>
              <a:t>NEGOTIATING AGREEMENT</a:t>
            </a:r>
          </a:p>
          <a:p>
            <a:pPr algn="ctr" eaLnBrk="1" hangingPunct="1">
              <a:spcAft>
                <a:spcPts val="600"/>
              </a:spcAft>
            </a:pPr>
            <a:endParaRPr lang="en-US" altLang="en-US" sz="1600" b="1" dirty="0" smtClean="0">
              <a:latin typeface="Verdana" pitchFamily="34" charset="0"/>
            </a:endParaRPr>
          </a:p>
          <a:p>
            <a:pPr algn="ctr" eaLnBrk="1" hangingPunct="1">
              <a:spcAft>
                <a:spcPts val="600"/>
              </a:spcAft>
            </a:pPr>
            <a:endParaRPr lang="en-US" altLang="en-US" sz="1600" b="1" dirty="0">
              <a:latin typeface="Verdana" pitchFamily="34" charset="0"/>
            </a:endParaRPr>
          </a:p>
        </p:txBody>
      </p:sp>
    </p:spTree>
    <p:extLst>
      <p:ext uri="{BB962C8B-B14F-4D97-AF65-F5344CB8AC3E}">
        <p14:creationId xmlns:p14="http://schemas.microsoft.com/office/powerpoint/2010/main" val="28443844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97992" y="2191512"/>
            <a:ext cx="7696200" cy="16764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pPr algn="ctr">
              <a:defRPr/>
            </a:pPr>
            <a:r>
              <a:rPr lang="en-US" altLang="en-US" sz="5400" dirty="0" smtClean="0"/>
              <a:t>MENTORSHIP: </a:t>
            </a:r>
            <a:br>
              <a:rPr lang="en-US" altLang="en-US" sz="5400" dirty="0" smtClean="0"/>
            </a:br>
            <a:r>
              <a:rPr lang="en-US" altLang="en-US" sz="5400" dirty="0" smtClean="0"/>
              <a:t>CHANGING THE SCENE</a:t>
            </a:r>
            <a:endParaRPr lang="en-CA" altLang="en-US" sz="5400" dirty="0"/>
          </a:p>
        </p:txBody>
      </p:sp>
    </p:spTree>
    <p:extLst>
      <p:ext uri="{BB962C8B-B14F-4D97-AF65-F5344CB8AC3E}">
        <p14:creationId xmlns:p14="http://schemas.microsoft.com/office/powerpoint/2010/main" val="6047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eaLnBrk="1" hangingPunct="1"/>
            <a:endParaRPr lang="en-US" altLang="en-US" dirty="0"/>
          </a:p>
        </p:txBody>
      </p:sp>
      <p:sp>
        <p:nvSpPr>
          <p:cNvPr id="49155" name="Text Box 32"/>
          <p:cNvSpPr txBox="1">
            <a:spLocks noChangeArrowheads="1"/>
          </p:cNvSpPr>
          <p:nvPr/>
        </p:nvSpPr>
        <p:spPr bwMode="auto">
          <a:xfrm>
            <a:off x="0" y="0"/>
            <a:ext cx="9144000" cy="7402026"/>
          </a:xfrm>
          <a:prstGeom prst="rect">
            <a:avLst/>
          </a:prstGeom>
          <a:noFill/>
          <a:ln w="952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spcAft>
                <a:spcPts val="1800"/>
              </a:spcAft>
            </a:pPr>
            <a:endParaRPr lang="en-US" altLang="en-US" sz="2500" b="1" dirty="0" smtClean="0">
              <a:latin typeface="Verdana" pitchFamily="34" charset="0"/>
            </a:endParaRPr>
          </a:p>
          <a:p>
            <a:pPr algn="ctr" eaLnBrk="1" hangingPunct="1">
              <a:spcBef>
                <a:spcPts val="1200"/>
              </a:spcBef>
              <a:spcAft>
                <a:spcPts val="1800"/>
              </a:spcAft>
            </a:pPr>
            <a:r>
              <a:rPr lang="en-US" altLang="en-US" sz="2500" b="1" dirty="0" smtClean="0">
                <a:latin typeface="Verdana" pitchFamily="34" charset="0"/>
              </a:rPr>
              <a:t> </a:t>
            </a:r>
            <a:endParaRPr lang="en-US" altLang="en-US" sz="2500" b="1" dirty="0">
              <a:latin typeface="Verdana" pitchFamily="34" charset="0"/>
            </a:endParaRPr>
          </a:p>
          <a:p>
            <a:pPr algn="ctr" eaLnBrk="1" hangingPunct="1">
              <a:spcBef>
                <a:spcPts val="1200"/>
              </a:spcBef>
              <a:spcAft>
                <a:spcPts val="1800"/>
              </a:spcAft>
            </a:pPr>
            <a:r>
              <a:rPr lang="en-US" altLang="en-US" sz="2500" b="1" dirty="0">
                <a:latin typeface="Verdana" pitchFamily="34" charset="0"/>
              </a:rPr>
              <a:t> </a:t>
            </a:r>
            <a:r>
              <a:rPr lang="en-US" altLang="en-US" sz="2500" b="1" dirty="0">
                <a:solidFill>
                  <a:srgbClr val="F27528"/>
                </a:solidFill>
                <a:latin typeface="+mn-lt"/>
              </a:rPr>
              <a:t>Building </a:t>
            </a:r>
            <a:r>
              <a:rPr lang="en-US" altLang="en-US" sz="2500" b="1" dirty="0" smtClean="0">
                <a:solidFill>
                  <a:srgbClr val="F27528"/>
                </a:solidFill>
                <a:latin typeface="+mn-lt"/>
              </a:rPr>
              <a:t>Relationships </a:t>
            </a:r>
            <a:r>
              <a:rPr lang="en-US" altLang="en-US" sz="2500" b="1" dirty="0">
                <a:solidFill>
                  <a:srgbClr val="F27528"/>
                </a:solidFill>
                <a:latin typeface="+mn-lt"/>
              </a:rPr>
              <a:t>&amp; Negotiating </a:t>
            </a:r>
            <a:r>
              <a:rPr lang="en-US" altLang="en-US" sz="2500" b="1" dirty="0" smtClean="0">
                <a:solidFill>
                  <a:srgbClr val="F27528"/>
                </a:solidFill>
                <a:latin typeface="+mn-lt"/>
              </a:rPr>
              <a:t>Agreement</a:t>
            </a:r>
            <a:endParaRPr lang="en-US" altLang="en-US" sz="2500" b="1" dirty="0">
              <a:solidFill>
                <a:srgbClr val="F27528"/>
              </a:solidFill>
              <a:latin typeface="+mn-lt"/>
            </a:endParaRPr>
          </a:p>
          <a:p>
            <a:pPr algn="ctr" eaLnBrk="1" hangingPunct="1">
              <a:spcBef>
                <a:spcPts val="1200"/>
              </a:spcBef>
              <a:spcAft>
                <a:spcPts val="1800"/>
              </a:spcAft>
            </a:pPr>
            <a:r>
              <a:rPr lang="en-US" altLang="en-US" sz="2500" b="1" dirty="0">
                <a:solidFill>
                  <a:srgbClr val="F27528"/>
                </a:solidFill>
                <a:latin typeface="+mn-lt"/>
              </a:rPr>
              <a:t>Checklist of Tasks</a:t>
            </a:r>
          </a:p>
          <a:p>
            <a:pPr algn="ctr" eaLnBrk="1" hangingPunct="1">
              <a:spcBef>
                <a:spcPts val="1200"/>
              </a:spcBef>
              <a:spcAft>
                <a:spcPts val="1800"/>
              </a:spcAft>
            </a:pPr>
            <a:r>
              <a:rPr lang="en-US" altLang="en-US" sz="2500" b="1" dirty="0">
                <a:solidFill>
                  <a:srgbClr val="F27528"/>
                </a:solidFill>
                <a:latin typeface="+mn-lt"/>
              </a:rPr>
              <a:t>Skills for Successful Mentoring</a:t>
            </a:r>
          </a:p>
          <a:p>
            <a:pPr algn="ctr" eaLnBrk="1" hangingPunct="1">
              <a:spcBef>
                <a:spcPts val="1200"/>
              </a:spcBef>
              <a:spcAft>
                <a:spcPts val="1800"/>
              </a:spcAft>
            </a:pPr>
            <a:r>
              <a:rPr lang="en-US" altLang="en-US" sz="2500" b="1" dirty="0">
                <a:solidFill>
                  <a:srgbClr val="F27528"/>
                </a:solidFill>
                <a:latin typeface="+mn-lt"/>
              </a:rPr>
              <a:t>Do’s and Don’ts</a:t>
            </a:r>
          </a:p>
          <a:p>
            <a:pPr algn="ctr" eaLnBrk="1" hangingPunct="1">
              <a:spcBef>
                <a:spcPts val="1200"/>
              </a:spcBef>
              <a:spcAft>
                <a:spcPts val="1800"/>
              </a:spcAft>
            </a:pPr>
            <a:r>
              <a:rPr lang="en-US" altLang="en-US" sz="2500" b="1" dirty="0">
                <a:solidFill>
                  <a:srgbClr val="F27528"/>
                </a:solidFill>
                <a:latin typeface="+mn-lt"/>
              </a:rPr>
              <a:t>First </a:t>
            </a:r>
            <a:r>
              <a:rPr lang="en-US" altLang="en-US" sz="2500" b="1" dirty="0" smtClean="0">
                <a:solidFill>
                  <a:srgbClr val="F27528"/>
                </a:solidFill>
                <a:latin typeface="+mn-lt"/>
              </a:rPr>
              <a:t>Meeting </a:t>
            </a:r>
            <a:r>
              <a:rPr lang="en-US" altLang="en-US" sz="2500" b="1" dirty="0">
                <a:solidFill>
                  <a:srgbClr val="F27528"/>
                </a:solidFill>
                <a:latin typeface="+mn-lt"/>
              </a:rPr>
              <a:t>T</a:t>
            </a:r>
            <a:r>
              <a:rPr lang="en-US" altLang="en-US" sz="2500" b="1" dirty="0" smtClean="0">
                <a:solidFill>
                  <a:srgbClr val="F27528"/>
                </a:solidFill>
                <a:latin typeface="+mn-lt"/>
              </a:rPr>
              <a:t>ool</a:t>
            </a:r>
            <a:endParaRPr lang="en-US" altLang="en-US" sz="2500" b="1" dirty="0">
              <a:solidFill>
                <a:srgbClr val="F27528"/>
              </a:solidFill>
              <a:latin typeface="+mn-lt"/>
            </a:endParaRPr>
          </a:p>
          <a:p>
            <a:pPr algn="ctr" eaLnBrk="1" hangingPunct="1">
              <a:spcBef>
                <a:spcPts val="1200"/>
              </a:spcBef>
              <a:spcAft>
                <a:spcPts val="1800"/>
              </a:spcAft>
            </a:pPr>
            <a:r>
              <a:rPr lang="en-US" altLang="en-US" sz="2500" b="1" dirty="0">
                <a:solidFill>
                  <a:srgbClr val="F27528"/>
                </a:solidFill>
                <a:latin typeface="+mn-lt"/>
              </a:rPr>
              <a:t>Mentoring </a:t>
            </a:r>
            <a:r>
              <a:rPr lang="en-US" altLang="en-US" sz="2500" b="1" dirty="0" smtClean="0">
                <a:solidFill>
                  <a:srgbClr val="F27528"/>
                </a:solidFill>
                <a:latin typeface="+mn-lt"/>
              </a:rPr>
              <a:t>Agreement</a:t>
            </a:r>
          </a:p>
          <a:p>
            <a:pPr algn="ctr" eaLnBrk="1" hangingPunct="1">
              <a:spcBef>
                <a:spcPts val="1200"/>
              </a:spcBef>
              <a:spcAft>
                <a:spcPts val="1800"/>
              </a:spcAft>
            </a:pPr>
            <a:endParaRPr lang="en-US" altLang="en-US" sz="2500" b="1" dirty="0">
              <a:latin typeface="Verdana" pitchFamily="34" charset="0"/>
            </a:endParaRPr>
          </a:p>
          <a:p>
            <a:pPr algn="ctr" eaLnBrk="1" hangingPunct="1">
              <a:spcBef>
                <a:spcPts val="1200"/>
              </a:spcBef>
              <a:spcAft>
                <a:spcPts val="1800"/>
              </a:spcAft>
            </a:pPr>
            <a:endParaRPr lang="en-US" altLang="en-US" sz="2500" b="1" dirty="0">
              <a:latin typeface="Verdana" pitchFamily="34" charset="0"/>
            </a:endParaRPr>
          </a:p>
        </p:txBody>
      </p:sp>
    </p:spTree>
    <p:extLst>
      <p:ext uri="{BB962C8B-B14F-4D97-AF65-F5344CB8AC3E}">
        <p14:creationId xmlns:p14="http://schemas.microsoft.com/office/powerpoint/2010/main" val="236828884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pPr eaLnBrk="1" hangingPunct="1"/>
            <a:endParaRPr lang="en-US" altLang="en-US" dirty="0"/>
          </a:p>
        </p:txBody>
      </p:sp>
      <p:sp>
        <p:nvSpPr>
          <p:cNvPr id="40962" name="Title 1"/>
          <p:cNvSpPr>
            <a:spLocks noGrp="1"/>
          </p:cNvSpPr>
          <p:nvPr>
            <p:ph type="title"/>
          </p:nvPr>
        </p:nvSpPr>
        <p:spPr/>
        <p:txBody>
          <a:bodyPr/>
          <a:lstStyle/>
          <a:p>
            <a:pPr eaLnBrk="1" fontAlgn="auto" hangingPunct="1">
              <a:spcAft>
                <a:spcPts val="0"/>
              </a:spcAft>
              <a:defRPr/>
            </a:pPr>
            <a:endParaRPr lang="en-US" altLang="en-US" dirty="0"/>
          </a:p>
        </p:txBody>
      </p:sp>
      <p:sp>
        <p:nvSpPr>
          <p:cNvPr id="50180" name="Rectangle 3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spcAft>
                <a:spcPts val="1200"/>
              </a:spcAft>
            </a:pPr>
            <a:r>
              <a:rPr lang="en-US" altLang="en-US" sz="2500" cap="all" dirty="0" smtClean="0">
                <a:solidFill>
                  <a:srgbClr val="F27528"/>
                </a:solidFill>
                <a:latin typeface="+mj-lt"/>
              </a:rPr>
              <a:t>Developing Mentee/Maintaining Momentum</a:t>
            </a:r>
          </a:p>
          <a:p>
            <a:pPr algn="ctr" eaLnBrk="1" hangingPunct="1">
              <a:spcBef>
                <a:spcPts val="600"/>
              </a:spcBef>
              <a:spcAft>
                <a:spcPts val="1200"/>
              </a:spcAft>
            </a:pPr>
            <a:endParaRPr lang="en-US" altLang="en-US" sz="2500" cap="all" dirty="0">
              <a:solidFill>
                <a:srgbClr val="F27528"/>
              </a:solidFill>
              <a:latin typeface="+mj-lt"/>
            </a:endParaRPr>
          </a:p>
          <a:p>
            <a:pPr algn="ctr" eaLnBrk="1" hangingPunct="1">
              <a:spcBef>
                <a:spcPts val="600"/>
              </a:spcBef>
              <a:spcAft>
                <a:spcPts val="1200"/>
              </a:spcAft>
            </a:pPr>
            <a:r>
              <a:rPr lang="en-US" altLang="en-US" sz="2400" dirty="0">
                <a:solidFill>
                  <a:srgbClr val="F27528"/>
                </a:solidFill>
                <a:latin typeface="+mj-lt"/>
              </a:rPr>
              <a:t>Checklist</a:t>
            </a:r>
          </a:p>
          <a:p>
            <a:pPr algn="ctr" eaLnBrk="1" hangingPunct="1">
              <a:spcBef>
                <a:spcPts val="600"/>
              </a:spcBef>
              <a:spcAft>
                <a:spcPts val="1200"/>
              </a:spcAft>
            </a:pPr>
            <a:r>
              <a:rPr lang="en-US" altLang="en-US" sz="2400" dirty="0">
                <a:solidFill>
                  <a:srgbClr val="F27528"/>
                </a:solidFill>
                <a:latin typeface="+mj-lt"/>
              </a:rPr>
              <a:t>Meeting tool </a:t>
            </a:r>
          </a:p>
          <a:p>
            <a:pPr algn="ctr" eaLnBrk="1" hangingPunct="1">
              <a:spcBef>
                <a:spcPts val="600"/>
              </a:spcBef>
              <a:spcAft>
                <a:spcPts val="1200"/>
              </a:spcAft>
            </a:pPr>
            <a:r>
              <a:rPr lang="en-US" altLang="en-US" sz="2400" dirty="0">
                <a:solidFill>
                  <a:srgbClr val="F27528"/>
                </a:solidFill>
                <a:latin typeface="+mj-lt"/>
              </a:rPr>
              <a:t>Development </a:t>
            </a:r>
            <a:r>
              <a:rPr lang="en-US" altLang="en-US" sz="2400" dirty="0" smtClean="0">
                <a:solidFill>
                  <a:srgbClr val="F27528"/>
                </a:solidFill>
                <a:latin typeface="+mj-lt"/>
              </a:rPr>
              <a:t>Activities </a:t>
            </a:r>
            <a:r>
              <a:rPr lang="en-US" altLang="en-US" sz="2400" dirty="0">
                <a:solidFill>
                  <a:srgbClr val="F27528"/>
                </a:solidFill>
                <a:latin typeface="+mj-lt"/>
              </a:rPr>
              <a:t>and </a:t>
            </a:r>
            <a:r>
              <a:rPr lang="en-US" altLang="en-US" sz="2400" dirty="0" smtClean="0">
                <a:solidFill>
                  <a:srgbClr val="F27528"/>
                </a:solidFill>
                <a:latin typeface="+mj-lt"/>
              </a:rPr>
              <a:t>Plan</a:t>
            </a:r>
            <a:endParaRPr lang="en-US" altLang="en-US" sz="2400" dirty="0">
              <a:solidFill>
                <a:srgbClr val="F27528"/>
              </a:solidFill>
              <a:latin typeface="+mj-lt"/>
            </a:endParaRPr>
          </a:p>
          <a:p>
            <a:pPr algn="ctr" eaLnBrk="1" hangingPunct="1">
              <a:spcBef>
                <a:spcPts val="600"/>
              </a:spcBef>
              <a:spcAft>
                <a:spcPts val="1200"/>
              </a:spcAft>
            </a:pPr>
            <a:r>
              <a:rPr lang="en-US" altLang="en-US" sz="2400" dirty="0" smtClean="0">
                <a:solidFill>
                  <a:srgbClr val="F27528"/>
                </a:solidFill>
                <a:latin typeface="+mj-lt"/>
              </a:rPr>
              <a:t>Strategies</a:t>
            </a:r>
          </a:p>
          <a:p>
            <a:pPr algn="ctr" eaLnBrk="1" hangingPunct="1">
              <a:spcBef>
                <a:spcPts val="600"/>
              </a:spcBef>
              <a:spcAft>
                <a:spcPts val="1200"/>
              </a:spcAft>
            </a:pPr>
            <a:r>
              <a:rPr lang="en-US" altLang="en-US" sz="2400" dirty="0" smtClean="0">
                <a:solidFill>
                  <a:srgbClr val="F27528"/>
                </a:solidFill>
                <a:latin typeface="+mj-lt"/>
              </a:rPr>
              <a:t>Potential Challenges </a:t>
            </a:r>
            <a:endParaRPr lang="en-US" altLang="en-US" sz="2400" dirty="0">
              <a:solidFill>
                <a:srgbClr val="F27528"/>
              </a:solidFill>
              <a:latin typeface="+mj-lt"/>
            </a:endParaRPr>
          </a:p>
          <a:p>
            <a:pPr algn="ctr" eaLnBrk="1" hangingPunct="1"/>
            <a:endParaRPr lang="en-US" altLang="en-US" sz="4000" b="1" dirty="0">
              <a:latin typeface="Verdana" pitchFamily="34" charset="0"/>
            </a:endParaRPr>
          </a:p>
        </p:txBody>
      </p:sp>
    </p:spTree>
    <p:extLst>
      <p:ext uri="{BB962C8B-B14F-4D97-AF65-F5344CB8AC3E}">
        <p14:creationId xmlns:p14="http://schemas.microsoft.com/office/powerpoint/2010/main" val="423730548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762000" y="1143000"/>
            <a:ext cx="8229600" cy="4233862"/>
          </a:xfrm>
        </p:spPr>
        <p:txBody>
          <a:bodyPr>
            <a:normAutofit/>
          </a:bodyPr>
          <a:lstStyle/>
          <a:p>
            <a:pPr marL="681038" indent="-504825" eaLnBrk="1" fontAlgn="auto" hangingPunct="1">
              <a:spcAft>
                <a:spcPts val="0"/>
              </a:spcAft>
              <a:defRPr/>
            </a:pPr>
            <a:r>
              <a:rPr lang="en-US" altLang="en-US" sz="3000" dirty="0"/>
              <a:t>Mentee critical skills checklist</a:t>
            </a:r>
          </a:p>
          <a:p>
            <a:pPr marL="681038" indent="-504825" eaLnBrk="1" fontAlgn="auto" hangingPunct="1">
              <a:spcAft>
                <a:spcPts val="0"/>
              </a:spcAft>
              <a:defRPr/>
            </a:pPr>
            <a:r>
              <a:rPr lang="en-US" altLang="en-US" sz="3000" dirty="0"/>
              <a:t>Mentee task list</a:t>
            </a:r>
          </a:p>
          <a:p>
            <a:pPr marL="681038" indent="-504825" eaLnBrk="1" fontAlgn="auto" hangingPunct="1">
              <a:spcAft>
                <a:spcPts val="0"/>
              </a:spcAft>
              <a:defRPr/>
            </a:pPr>
            <a:r>
              <a:rPr lang="en-US" altLang="en-US" sz="3000" dirty="0"/>
              <a:t>Mentor motivation inventory</a:t>
            </a:r>
          </a:p>
          <a:p>
            <a:pPr marL="681038" indent="-504825" eaLnBrk="1" fontAlgn="auto" hangingPunct="1">
              <a:spcAft>
                <a:spcPts val="0"/>
              </a:spcAft>
              <a:defRPr/>
            </a:pPr>
            <a:r>
              <a:rPr lang="en-US" altLang="en-US" sz="3000" dirty="0"/>
              <a:t>Mentorship agreement contract</a:t>
            </a:r>
          </a:p>
        </p:txBody>
      </p:sp>
      <p:sp>
        <p:nvSpPr>
          <p:cNvPr id="43010" name="Title 1"/>
          <p:cNvSpPr>
            <a:spLocks noGrp="1"/>
          </p:cNvSpPr>
          <p:nvPr>
            <p:ph type="title"/>
          </p:nvPr>
        </p:nvSpPr>
        <p:spPr>
          <a:xfrm>
            <a:off x="576072" y="106680"/>
            <a:ext cx="8229600" cy="1354162"/>
          </a:xfrm>
        </p:spPr>
        <p:txBody>
          <a:bodyPr>
            <a:normAutofit/>
          </a:bodyPr>
          <a:lstStyle/>
          <a:p>
            <a:pPr eaLnBrk="1" fontAlgn="auto" hangingPunct="1">
              <a:spcAft>
                <a:spcPts val="0"/>
              </a:spcAft>
              <a:defRPr/>
            </a:pPr>
            <a:r>
              <a:rPr lang="en-US" altLang="en-US" sz="3600" dirty="0"/>
              <a:t>Mentorship Tools</a:t>
            </a:r>
            <a:endParaRPr lang="en-CA" altLang="en-US" sz="3600" dirty="0"/>
          </a:p>
        </p:txBody>
      </p:sp>
    </p:spTree>
    <p:extLst>
      <p:ext uri="{BB962C8B-B14F-4D97-AF65-F5344CB8AC3E}">
        <p14:creationId xmlns:p14="http://schemas.microsoft.com/office/powerpoint/2010/main" val="117303566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 y="-124968"/>
            <a:ext cx="6781800" cy="1600200"/>
          </a:xfrm>
        </p:spPr>
        <p:txBody>
          <a:bodyPr/>
          <a:lstStyle/>
          <a:p>
            <a:r>
              <a:rPr lang="en-CA" dirty="0"/>
              <a:t>Mentorship Process</a:t>
            </a:r>
          </a:p>
        </p:txBody>
      </p:sp>
      <p:sp>
        <p:nvSpPr>
          <p:cNvPr id="3" name="Content Placeholder 2"/>
          <p:cNvSpPr>
            <a:spLocks noGrp="1"/>
          </p:cNvSpPr>
          <p:nvPr>
            <p:ph idx="1"/>
          </p:nvPr>
        </p:nvSpPr>
        <p:spPr>
          <a:xfrm>
            <a:off x="685800" y="1027176"/>
            <a:ext cx="8305800" cy="3886200"/>
          </a:xfrm>
        </p:spPr>
        <p:txBody>
          <a:bodyPr>
            <a:normAutofit/>
          </a:bodyPr>
          <a:lstStyle/>
          <a:p>
            <a:pPr marL="457200" indent="-347663">
              <a:spcBef>
                <a:spcPts val="1200"/>
              </a:spcBef>
              <a:spcAft>
                <a:spcPts val="600"/>
              </a:spcAft>
              <a:defRPr/>
            </a:pPr>
            <a:r>
              <a:rPr lang="en-CA" sz="3000" dirty="0"/>
              <a:t>Planning for mentoring</a:t>
            </a:r>
          </a:p>
          <a:p>
            <a:pPr marL="457200" indent="-347663">
              <a:spcBef>
                <a:spcPts val="1200"/>
              </a:spcBef>
              <a:spcAft>
                <a:spcPts val="600"/>
              </a:spcAft>
              <a:defRPr/>
            </a:pPr>
            <a:r>
              <a:rPr lang="en-CA" sz="3000" dirty="0"/>
              <a:t>Building the </a:t>
            </a:r>
            <a:r>
              <a:rPr lang="en-CA" sz="3000" dirty="0" smtClean="0"/>
              <a:t>relationship/negotiating agreement</a:t>
            </a:r>
            <a:endParaRPr lang="en-CA" sz="3000" dirty="0"/>
          </a:p>
          <a:p>
            <a:pPr marL="457200" indent="-347663">
              <a:spcBef>
                <a:spcPts val="1200"/>
              </a:spcBef>
              <a:spcAft>
                <a:spcPts val="600"/>
              </a:spcAft>
              <a:defRPr/>
            </a:pPr>
            <a:r>
              <a:rPr lang="en-CA" sz="3000" dirty="0"/>
              <a:t>Developing mentee/maintain momentum</a:t>
            </a:r>
          </a:p>
          <a:p>
            <a:pPr marL="457200" indent="-347663">
              <a:spcBef>
                <a:spcPts val="1200"/>
              </a:spcBef>
              <a:spcAft>
                <a:spcPts val="600"/>
              </a:spcAft>
              <a:defRPr/>
            </a:pPr>
            <a:r>
              <a:rPr lang="en-CA" sz="3000" dirty="0"/>
              <a:t>Ending the formal relationship</a:t>
            </a:r>
          </a:p>
          <a:p>
            <a:pPr marL="0" indent="0">
              <a:buNone/>
            </a:pPr>
            <a:endParaRPr lang="en-CA" dirty="0"/>
          </a:p>
        </p:txBody>
      </p:sp>
    </p:spTree>
    <p:extLst>
      <p:ext uri="{BB962C8B-B14F-4D97-AF65-F5344CB8AC3E}">
        <p14:creationId xmlns:p14="http://schemas.microsoft.com/office/powerpoint/2010/main" val="233857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424" y="975424"/>
            <a:ext cx="7848600" cy="6132512"/>
          </a:xfrm>
        </p:spPr>
        <p:txBody>
          <a:bodyPr>
            <a:normAutofit/>
          </a:bodyPr>
          <a:lstStyle/>
          <a:p>
            <a:pPr marL="0" indent="0" eaLnBrk="1" fontAlgn="auto" hangingPunct="1">
              <a:spcAft>
                <a:spcPts val="0"/>
              </a:spcAft>
              <a:buFontTx/>
              <a:buNone/>
              <a:defRPr/>
            </a:pPr>
            <a:r>
              <a:rPr lang="en-US" b="1" dirty="0" smtClean="0"/>
              <a:t>Maya </a:t>
            </a:r>
            <a:r>
              <a:rPr lang="en-US" b="1" dirty="0"/>
              <a:t>Angelou:</a:t>
            </a:r>
          </a:p>
          <a:p>
            <a:pPr marL="0" indent="0" eaLnBrk="1" fontAlgn="auto" hangingPunct="1">
              <a:spcAft>
                <a:spcPts val="0"/>
              </a:spcAft>
              <a:buFontTx/>
              <a:buNone/>
              <a:defRPr/>
            </a:pPr>
            <a:endParaRPr lang="en-US" sz="2000" dirty="0" smtClean="0"/>
          </a:p>
          <a:p>
            <a:pPr marL="0" indent="0" algn="ctr" eaLnBrk="1" fontAlgn="auto" hangingPunct="1">
              <a:spcAft>
                <a:spcPts val="0"/>
              </a:spcAft>
              <a:buFontTx/>
              <a:buNone/>
              <a:defRPr/>
            </a:pPr>
            <a:r>
              <a:rPr lang="en-US" sz="2600" b="1" i="1" dirty="0" smtClean="0">
                <a:solidFill>
                  <a:srgbClr val="0070C0"/>
                </a:solidFill>
              </a:rPr>
              <a:t>“</a:t>
            </a:r>
            <a:r>
              <a:rPr lang="en-US" sz="2600" b="1" i="1" dirty="0">
                <a:solidFill>
                  <a:srgbClr val="0070C0"/>
                </a:solidFill>
              </a:rPr>
              <a:t>In order to be a mentor, and an effective one, one must care. You must care. You don't have to know how many square miles are in Idaho, you don't need to know what is the chemical makeup of chemistry, or of blood or water. Know what you know and care about the person, care about what you know and care about the person you're sharing with. So if you know how to change a tire and that's all, that's good. But teach them by showing, by caring that they know these things”</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9272" y="384048"/>
            <a:ext cx="219075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8160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838200" y="1264920"/>
            <a:ext cx="7543800" cy="4800600"/>
          </a:xfrm>
        </p:spPr>
        <p:txBody>
          <a:bodyPr>
            <a:normAutofit/>
          </a:bodyPr>
          <a:lstStyle/>
          <a:p>
            <a:pPr marL="0" indent="0">
              <a:buNone/>
              <a:defRPr/>
            </a:pPr>
            <a:r>
              <a:rPr lang="en-CA" altLang="en-US" sz="2000" dirty="0"/>
              <a:t>Canadian Gerontological Nursing Association (2010). </a:t>
            </a:r>
            <a:r>
              <a:rPr lang="en-CA" altLang="en-US" sz="2000" i="1" dirty="0"/>
              <a:t>Gerontological Nursing Competencies and Standards of Practice 2010</a:t>
            </a:r>
            <a:r>
              <a:rPr lang="en-CA" altLang="en-US" sz="2000" dirty="0"/>
              <a:t>. Retrieved from: </a:t>
            </a:r>
            <a:r>
              <a:rPr lang="en-CA" altLang="en-US" sz="2000" dirty="0">
                <a:hlinkClick r:id="rId2"/>
              </a:rPr>
              <a:t>http://www.cgna.net/uploads/CGNAStandardsOfPractice_English.pdf</a:t>
            </a:r>
            <a:endParaRPr lang="en-CA" altLang="en-US" sz="2000" dirty="0"/>
          </a:p>
          <a:p>
            <a:pPr marL="0" indent="0">
              <a:buNone/>
              <a:defRPr/>
            </a:pPr>
            <a:endParaRPr lang="en-CA" altLang="en-US" sz="2000" dirty="0"/>
          </a:p>
          <a:p>
            <a:pPr marL="0" indent="0">
              <a:buNone/>
              <a:defRPr/>
            </a:pPr>
            <a:r>
              <a:rPr lang="en-CA" altLang="en-US" sz="2000" dirty="0"/>
              <a:t>Canadian Nurses Association. (2004). </a:t>
            </a:r>
            <a:r>
              <a:rPr lang="en-CA" altLang="en-US" sz="2000" i="1" dirty="0"/>
              <a:t>Achieving excellence in professional practice: A guide to preceptorship and mentorship. </a:t>
            </a:r>
            <a:r>
              <a:rPr lang="en-CA" altLang="en-US" sz="2000" dirty="0"/>
              <a:t>Ottawa, ON: Author. Retrieved from: </a:t>
            </a:r>
            <a:r>
              <a:rPr lang="en-CA" altLang="en-US" sz="2000" dirty="0">
                <a:hlinkClick r:id="rId3"/>
              </a:rPr>
              <a:t>https://www.cna-aiic.ca/en/download-buy/preceptorship-and-mentorship</a:t>
            </a:r>
            <a:endParaRPr lang="en-CA" altLang="en-US" sz="2000" dirty="0"/>
          </a:p>
          <a:p>
            <a:pPr>
              <a:defRPr/>
            </a:pPr>
            <a:endParaRPr lang="en-US" altLang="en-US" sz="2000" dirty="0"/>
          </a:p>
          <a:p>
            <a:pPr marL="0" indent="0">
              <a:buNone/>
              <a:defRPr/>
            </a:pPr>
            <a:r>
              <a:rPr lang="en-US" altLang="en-US" sz="2000" dirty="0"/>
              <a:t>Donner, G.J., &amp; Wheeler, M.M. (2007). Mentoring as a leadership development strategy. </a:t>
            </a:r>
            <a:r>
              <a:rPr lang="en-US" altLang="en-US" sz="2000" i="1" dirty="0"/>
              <a:t>The Canadian Nurse, 103</a:t>
            </a:r>
            <a:r>
              <a:rPr lang="en-US" altLang="en-US" sz="2000" dirty="0"/>
              <a:t>(2), p. 24.</a:t>
            </a:r>
            <a:endParaRPr lang="en-CA" altLang="en-US" sz="2000" dirty="0"/>
          </a:p>
          <a:p>
            <a:pPr marL="0" indent="0">
              <a:buNone/>
              <a:defRPr/>
            </a:pPr>
            <a:endParaRPr lang="en-CA" altLang="en-US" sz="2000" dirty="0"/>
          </a:p>
          <a:p>
            <a:pPr marL="0" indent="0">
              <a:buNone/>
            </a:pPr>
            <a:endParaRPr lang="en-CA" sz="2000" dirty="0"/>
          </a:p>
        </p:txBody>
      </p:sp>
      <p:sp>
        <p:nvSpPr>
          <p:cNvPr id="62466" name="Title 1"/>
          <p:cNvSpPr>
            <a:spLocks noGrp="1"/>
          </p:cNvSpPr>
          <p:nvPr>
            <p:ph type="title"/>
          </p:nvPr>
        </p:nvSpPr>
        <p:spPr>
          <a:xfrm>
            <a:off x="762000" y="131064"/>
            <a:ext cx="6781800" cy="1371600"/>
          </a:xfrm>
        </p:spPr>
        <p:txBody>
          <a:bodyPr>
            <a:normAutofit/>
          </a:bodyPr>
          <a:lstStyle/>
          <a:p>
            <a:pPr eaLnBrk="1" fontAlgn="auto" hangingPunct="1">
              <a:spcAft>
                <a:spcPts val="0"/>
              </a:spcAft>
              <a:defRPr/>
            </a:pPr>
            <a:r>
              <a:rPr lang="en-CA" altLang="en-US" sz="3600" dirty="0"/>
              <a:t>References</a:t>
            </a:r>
          </a:p>
        </p:txBody>
      </p:sp>
    </p:spTree>
    <p:extLst>
      <p:ext uri="{BB962C8B-B14F-4D97-AF65-F5344CB8AC3E}">
        <p14:creationId xmlns:p14="http://schemas.microsoft.com/office/powerpoint/2010/main" val="397781804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272"/>
            <a:ext cx="6781800" cy="1219200"/>
          </a:xfrm>
        </p:spPr>
        <p:txBody>
          <a:bodyPr>
            <a:normAutofit/>
          </a:bodyPr>
          <a:lstStyle/>
          <a:p>
            <a:r>
              <a:rPr lang="en-US" sz="3600" dirty="0"/>
              <a:t>References</a:t>
            </a:r>
            <a:endParaRPr lang="en-CA" sz="3600" dirty="0"/>
          </a:p>
        </p:txBody>
      </p:sp>
      <p:sp>
        <p:nvSpPr>
          <p:cNvPr id="3" name="Content Placeholder 2"/>
          <p:cNvSpPr>
            <a:spLocks noGrp="1"/>
          </p:cNvSpPr>
          <p:nvPr>
            <p:ph idx="1"/>
          </p:nvPr>
        </p:nvSpPr>
        <p:spPr>
          <a:xfrm>
            <a:off x="762000" y="1490472"/>
            <a:ext cx="7620000" cy="4419600"/>
          </a:xfrm>
        </p:spPr>
        <p:txBody>
          <a:bodyPr>
            <a:normAutofit fontScale="77500" lnSpcReduction="20000"/>
          </a:bodyPr>
          <a:lstStyle/>
          <a:p>
            <a:pPr marL="0" indent="0">
              <a:buNone/>
            </a:pPr>
            <a:r>
              <a:rPr lang="en-US" sz="2200" dirty="0"/>
              <a:t>Goode, M.L. (2012).  The role of the mentor: a critical analysis. </a:t>
            </a:r>
            <a:r>
              <a:rPr lang="en-US" sz="2200" i="1" dirty="0"/>
              <a:t>Journal of Community Nursing, 26</a:t>
            </a:r>
            <a:r>
              <a:rPr lang="en-US" sz="2200" dirty="0"/>
              <a:t>(3), p. 33-34.</a:t>
            </a:r>
            <a:endParaRPr lang="en-CA" sz="2200" dirty="0"/>
          </a:p>
          <a:p>
            <a:pPr marL="0" indent="0">
              <a:buNone/>
            </a:pPr>
            <a:endParaRPr lang="en-US" sz="2200" dirty="0">
              <a:solidFill>
                <a:schemeClr val="tx1"/>
              </a:solidFill>
            </a:endParaRPr>
          </a:p>
          <a:p>
            <a:pPr marL="0" indent="0">
              <a:buNone/>
            </a:pPr>
            <a:r>
              <a:rPr lang="en-US" sz="2200" dirty="0">
                <a:solidFill>
                  <a:schemeClr val="tx1"/>
                </a:solidFill>
              </a:rPr>
              <a:t>Kouzes, J.M &amp; Posner, B.Z. (2003). </a:t>
            </a:r>
            <a:r>
              <a:rPr lang="en-US" sz="2200" i="1" dirty="0">
                <a:solidFill>
                  <a:schemeClr val="tx1"/>
                </a:solidFill>
              </a:rPr>
              <a:t>The leadership challenge </a:t>
            </a:r>
            <a:r>
              <a:rPr lang="en-US" sz="2200" dirty="0">
                <a:solidFill>
                  <a:schemeClr val="tx1"/>
                </a:solidFill>
              </a:rPr>
              <a:t>(3rd ed.) San </a:t>
            </a:r>
            <a:r>
              <a:rPr lang="en-CA" sz="2200" dirty="0">
                <a:solidFill>
                  <a:schemeClr val="tx1"/>
                </a:solidFill>
              </a:rPr>
              <a:t>Francisco: Jossey-Bass.</a:t>
            </a:r>
          </a:p>
          <a:p>
            <a:pPr marL="0" indent="0">
              <a:buNone/>
            </a:pPr>
            <a:endParaRPr lang="en-US" altLang="en-US" sz="2200" dirty="0"/>
          </a:p>
          <a:p>
            <a:pPr marL="0" indent="0">
              <a:buNone/>
            </a:pPr>
            <a:r>
              <a:rPr lang="en-US" altLang="en-US" sz="2200" dirty="0"/>
              <a:t>Snelson, C.M., Martsolf, D.S., Dieckman, B.C., Anaya, E.R., Cartechine, K.A., Miller, B., Roche, M., &amp; Shaffer, J. (2002). Caring as a theoretical perspective for a nursing faculty mentoring program. </a:t>
            </a:r>
            <a:r>
              <a:rPr lang="en-US" altLang="en-US" sz="2200" i="1" dirty="0"/>
              <a:t>Nurse Education Today, 22</a:t>
            </a:r>
            <a:r>
              <a:rPr lang="en-US" altLang="en-US" sz="2200" dirty="0"/>
              <a:t>(8), p. 654-660.</a:t>
            </a:r>
          </a:p>
          <a:p>
            <a:endParaRPr lang="en-US" altLang="en-US" sz="2200" dirty="0"/>
          </a:p>
          <a:p>
            <a:pPr marL="0" indent="0">
              <a:buNone/>
            </a:pPr>
            <a:r>
              <a:rPr lang="en-CA" sz="2200" dirty="0"/>
              <a:t>Tourigny, L., &amp; Pulich, M. (2005). A critical examination of formal and informal mentoring among nurses. </a:t>
            </a:r>
            <a:r>
              <a:rPr lang="en-CA" sz="2200" i="1" dirty="0"/>
              <a:t>The Health Care Manager</a:t>
            </a:r>
            <a:r>
              <a:rPr lang="en-CA" sz="2200" dirty="0"/>
              <a:t>, </a:t>
            </a:r>
            <a:r>
              <a:rPr lang="en-CA" sz="2200" i="1" dirty="0"/>
              <a:t>24</a:t>
            </a:r>
            <a:r>
              <a:rPr lang="en-CA" sz="2200" dirty="0"/>
              <a:t>(1), 68-76.</a:t>
            </a:r>
          </a:p>
          <a:p>
            <a:pPr marL="0" indent="0">
              <a:buNone/>
            </a:pPr>
            <a:endParaRPr lang="en-CA" dirty="0"/>
          </a:p>
          <a:p>
            <a:pPr marL="0" indent="0">
              <a:buNone/>
            </a:pPr>
            <a:r>
              <a:rPr lang="en-CA" dirty="0"/>
              <a:t>Zachary, L. J. (2000). </a:t>
            </a:r>
            <a:r>
              <a:rPr lang="en-CA" i="1" dirty="0"/>
              <a:t>The mentor's guide: Facilitating effective learning relationships</a:t>
            </a:r>
            <a:r>
              <a:rPr lang="en-CA" dirty="0"/>
              <a:t>. John Wiley &amp; Sons</a:t>
            </a:r>
            <a:r>
              <a:rPr lang="en-CA" dirty="0" smtClean="0"/>
              <a:t>.</a:t>
            </a:r>
            <a:endParaRPr lang="en-CA" dirty="0"/>
          </a:p>
        </p:txBody>
      </p:sp>
    </p:spTree>
    <p:extLst>
      <p:ext uri="{BB962C8B-B14F-4D97-AF65-F5344CB8AC3E}">
        <p14:creationId xmlns:p14="http://schemas.microsoft.com/office/powerpoint/2010/main" val="40004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31648"/>
            <a:ext cx="6781800" cy="914400"/>
          </a:xfrm>
        </p:spPr>
        <p:txBody>
          <a:bodyPr/>
          <a:lstStyle/>
          <a:p>
            <a:r>
              <a:rPr lang="en-US" b="1" dirty="0" smtClean="0"/>
              <a:t>Objectives: Module </a:t>
            </a:r>
            <a:r>
              <a:rPr lang="en-US" b="1" dirty="0"/>
              <a:t>5 </a:t>
            </a:r>
            <a:endParaRPr lang="en-CA" b="1" dirty="0"/>
          </a:p>
        </p:txBody>
      </p:sp>
      <p:sp>
        <p:nvSpPr>
          <p:cNvPr id="2" name="Content Placeholder 1"/>
          <p:cNvSpPr>
            <a:spLocks noGrp="1"/>
          </p:cNvSpPr>
          <p:nvPr>
            <p:ph idx="1"/>
          </p:nvPr>
        </p:nvSpPr>
        <p:spPr>
          <a:xfrm>
            <a:off x="762000" y="1045464"/>
            <a:ext cx="7848600" cy="4648200"/>
          </a:xfrm>
        </p:spPr>
        <p:txBody>
          <a:bodyPr>
            <a:normAutofit/>
          </a:bodyPr>
          <a:lstStyle/>
          <a:p>
            <a:pPr>
              <a:spcAft>
                <a:spcPts val="600"/>
              </a:spcAft>
            </a:pPr>
            <a:r>
              <a:rPr lang="en-US" sz="2600" dirty="0" smtClean="0"/>
              <a:t>Define </a:t>
            </a:r>
            <a:r>
              <a:rPr lang="en-US" sz="2600" dirty="0"/>
              <a:t>formal and informal mentorship in the context of nursing</a:t>
            </a:r>
            <a:endParaRPr lang="en-CA" sz="2600" dirty="0"/>
          </a:p>
          <a:p>
            <a:pPr lvl="0">
              <a:spcAft>
                <a:spcPts val="600"/>
              </a:spcAft>
            </a:pPr>
            <a:r>
              <a:rPr lang="en-US" sz="2600" dirty="0"/>
              <a:t>Understand the skills associated with being a mentor and mentee</a:t>
            </a:r>
            <a:endParaRPr lang="en-CA" sz="2600" dirty="0"/>
          </a:p>
          <a:p>
            <a:pPr lvl="0">
              <a:spcAft>
                <a:spcPts val="600"/>
              </a:spcAft>
            </a:pPr>
            <a:r>
              <a:rPr lang="en-US" sz="2600" dirty="0"/>
              <a:t>Reflect on personal mentorship readiness and qualities</a:t>
            </a:r>
            <a:endParaRPr lang="en-CA" sz="2600" dirty="0"/>
          </a:p>
          <a:p>
            <a:pPr lvl="0">
              <a:spcAft>
                <a:spcPts val="600"/>
              </a:spcAft>
            </a:pPr>
            <a:r>
              <a:rPr lang="en-US" sz="2600" dirty="0"/>
              <a:t>Discuss strategies for finding a mentor </a:t>
            </a:r>
          </a:p>
          <a:p>
            <a:pPr lvl="0">
              <a:spcAft>
                <a:spcPts val="600"/>
              </a:spcAft>
            </a:pPr>
            <a:r>
              <a:rPr lang="en-US" sz="2600" dirty="0"/>
              <a:t>Discuss ways to define and structure the mentorship relationship</a:t>
            </a:r>
            <a:endParaRPr lang="en-CA" sz="2600" dirty="0"/>
          </a:p>
          <a:p>
            <a:pPr marL="0" indent="0">
              <a:buNone/>
            </a:pPr>
            <a:endParaRPr lang="en-CA" sz="2800" dirty="0"/>
          </a:p>
        </p:txBody>
      </p:sp>
    </p:spTree>
    <p:extLst>
      <p:ext uri="{BB962C8B-B14F-4D97-AF65-F5344CB8AC3E}">
        <p14:creationId xmlns:p14="http://schemas.microsoft.com/office/powerpoint/2010/main" val="78890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tr--uo_WMc"/>
          <p:cNvPicPr>
            <a:picLocks noRot="1" noChangeAspect="1"/>
          </p:cNvPicPr>
          <p:nvPr>
            <a:videoFile r:link="rId1"/>
          </p:nvPr>
        </p:nvPicPr>
        <p:blipFill>
          <a:blip r:embed="rId3"/>
          <a:stretch>
            <a:fillRect/>
          </a:stretch>
        </p:blipFill>
        <p:spPr>
          <a:xfrm>
            <a:off x="1097280" y="1709928"/>
            <a:ext cx="7068312" cy="3739896"/>
          </a:xfrm>
          <a:prstGeom prst="rect">
            <a:avLst/>
          </a:prstGeom>
        </p:spPr>
      </p:pic>
      <p:sp>
        <p:nvSpPr>
          <p:cNvPr id="5" name="TextBox 4"/>
          <p:cNvSpPr txBox="1"/>
          <p:nvPr/>
        </p:nvSpPr>
        <p:spPr>
          <a:xfrm>
            <a:off x="3209544" y="969264"/>
            <a:ext cx="2560320" cy="646331"/>
          </a:xfrm>
          <a:prstGeom prst="rect">
            <a:avLst/>
          </a:prstGeom>
          <a:noFill/>
        </p:spPr>
        <p:txBody>
          <a:bodyPr wrap="square" rtlCol="0">
            <a:spAutoFit/>
          </a:bodyPr>
          <a:lstStyle/>
          <a:p>
            <a:r>
              <a:rPr lang="en-US" sz="3600" dirty="0" smtClean="0">
                <a:solidFill>
                  <a:srgbClr val="F27528"/>
                </a:solidFill>
              </a:rPr>
              <a:t>MENTORING</a:t>
            </a:r>
            <a:endParaRPr lang="en-US" sz="3600" dirty="0">
              <a:solidFill>
                <a:srgbClr val="F27528"/>
              </a:solidFill>
            </a:endParaRPr>
          </a:p>
        </p:txBody>
      </p:sp>
    </p:spTree>
    <p:extLst>
      <p:ext uri="{BB962C8B-B14F-4D97-AF65-F5344CB8AC3E}">
        <p14:creationId xmlns:p14="http://schemas.microsoft.com/office/powerpoint/2010/main" val="49724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1066800"/>
            <a:ext cx="8202613" cy="2929128"/>
          </a:xfrm>
        </p:spPr>
        <p:txBody>
          <a:bodyPr>
            <a:normAutofit lnSpcReduction="10000"/>
          </a:bodyPr>
          <a:lstStyle/>
          <a:p>
            <a:pPr marL="465138" indent="-355600" eaLnBrk="1" fontAlgn="auto" hangingPunct="1">
              <a:spcAft>
                <a:spcPts val="1200"/>
              </a:spcAft>
              <a:defRPr/>
            </a:pPr>
            <a:r>
              <a:rPr lang="en-CA" altLang="en-US" sz="2700" dirty="0"/>
              <a:t>Can you think of someone who you </a:t>
            </a:r>
            <a:r>
              <a:rPr lang="en-CA" altLang="en-US" sz="2700" dirty="0" smtClean="0"/>
              <a:t>feel </a:t>
            </a:r>
            <a:r>
              <a:rPr lang="en-CA" altLang="en-US" sz="2700" dirty="0"/>
              <a:t>has been a mentor to you?</a:t>
            </a:r>
          </a:p>
          <a:p>
            <a:pPr marL="465138" indent="-355600" eaLnBrk="1" fontAlgn="auto" hangingPunct="1">
              <a:spcAft>
                <a:spcPts val="1200"/>
              </a:spcAft>
              <a:defRPr/>
            </a:pPr>
            <a:r>
              <a:rPr lang="en-US" altLang="en-US" sz="2700" dirty="0" smtClean="0"/>
              <a:t>How </a:t>
            </a:r>
            <a:r>
              <a:rPr lang="en-US" altLang="en-US" sz="2700" dirty="0"/>
              <a:t>were they a mentor to you?</a:t>
            </a:r>
          </a:p>
          <a:p>
            <a:pPr marL="465138" indent="-355600" eaLnBrk="1" fontAlgn="auto" hangingPunct="1">
              <a:spcAft>
                <a:spcPts val="1200"/>
              </a:spcAft>
              <a:defRPr/>
            </a:pPr>
            <a:r>
              <a:rPr lang="en-US" altLang="en-US" sz="2700" dirty="0" smtClean="0"/>
              <a:t>Did </a:t>
            </a:r>
            <a:r>
              <a:rPr lang="en-US" altLang="en-US" sz="2700" dirty="0"/>
              <a:t>you seek them out or were just there?</a:t>
            </a:r>
          </a:p>
          <a:p>
            <a:pPr marL="465138" indent="-355600" eaLnBrk="1" fontAlgn="auto" hangingPunct="1">
              <a:spcAft>
                <a:spcPts val="1200"/>
              </a:spcAft>
              <a:defRPr/>
            </a:pPr>
            <a:r>
              <a:rPr lang="en-CA" altLang="en-US" sz="2700" dirty="0" smtClean="0"/>
              <a:t>What </a:t>
            </a:r>
            <a:r>
              <a:rPr lang="en-CA" altLang="en-US" sz="2700" dirty="0"/>
              <a:t>words come to mind when you think of mentor?</a:t>
            </a:r>
          </a:p>
          <a:p>
            <a:pPr marL="0" indent="0" eaLnBrk="1" fontAlgn="auto" hangingPunct="1">
              <a:spcAft>
                <a:spcPts val="0"/>
              </a:spcAft>
              <a:buFontTx/>
              <a:buNone/>
              <a:defRPr/>
            </a:pPr>
            <a:endParaRPr lang="en-CA" altLang="en-US" sz="2400" dirty="0"/>
          </a:p>
        </p:txBody>
      </p:sp>
      <p:sp>
        <p:nvSpPr>
          <p:cNvPr id="26626" name="Title 1"/>
          <p:cNvSpPr>
            <a:spLocks noGrp="1"/>
          </p:cNvSpPr>
          <p:nvPr>
            <p:ph type="title"/>
          </p:nvPr>
        </p:nvSpPr>
        <p:spPr>
          <a:xfrm>
            <a:off x="609600" y="167640"/>
            <a:ext cx="6781800" cy="990600"/>
          </a:xfrm>
        </p:spPr>
        <p:txBody>
          <a:bodyPr/>
          <a:lstStyle/>
          <a:p>
            <a:pPr eaLnBrk="1" fontAlgn="auto" hangingPunct="1">
              <a:spcAft>
                <a:spcPts val="0"/>
              </a:spcAft>
              <a:defRPr/>
            </a:pPr>
            <a:r>
              <a:rPr lang="en-CA" altLang="en-US" dirty="0"/>
              <a:t>Let’s Reflect…..</a:t>
            </a:r>
          </a:p>
        </p:txBody>
      </p:sp>
    </p:spTree>
    <p:extLst>
      <p:ext uri="{BB962C8B-B14F-4D97-AF65-F5344CB8AC3E}">
        <p14:creationId xmlns:p14="http://schemas.microsoft.com/office/powerpoint/2010/main" val="338780340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62000" y="1060132"/>
            <a:ext cx="7543800" cy="4824412"/>
          </a:xfrm>
        </p:spPr>
        <p:txBody>
          <a:bodyPr>
            <a:normAutofit/>
          </a:bodyPr>
          <a:lstStyle/>
          <a:p>
            <a:pPr marL="0" indent="0" eaLnBrk="1" fontAlgn="auto" hangingPunct="1">
              <a:spcAft>
                <a:spcPts val="0"/>
              </a:spcAft>
              <a:buFontTx/>
              <a:buNone/>
              <a:defRPr/>
            </a:pPr>
            <a:r>
              <a:rPr lang="en-US" sz="3200" b="1" dirty="0">
                <a:solidFill>
                  <a:srgbClr val="FF0000"/>
                </a:solidFill>
              </a:rPr>
              <a:t>Informal or </a:t>
            </a:r>
            <a:r>
              <a:rPr lang="en-US" sz="3200" b="1" dirty="0" smtClean="0">
                <a:solidFill>
                  <a:srgbClr val="FF0000"/>
                </a:solidFill>
              </a:rPr>
              <a:t>Formal </a:t>
            </a:r>
            <a:r>
              <a:rPr lang="en-US" sz="3200" b="1" dirty="0">
                <a:solidFill>
                  <a:srgbClr val="FF0000"/>
                </a:solidFill>
              </a:rPr>
              <a:t>P</a:t>
            </a:r>
            <a:r>
              <a:rPr lang="en-US" sz="3200" b="1" dirty="0" smtClean="0">
                <a:solidFill>
                  <a:srgbClr val="FF0000"/>
                </a:solidFill>
              </a:rPr>
              <a:t>rocess</a:t>
            </a:r>
            <a:endParaRPr lang="en-US" sz="3200" b="1" dirty="0">
              <a:solidFill>
                <a:srgbClr val="FF0000"/>
              </a:solidFill>
            </a:endParaRPr>
          </a:p>
          <a:p>
            <a:pPr marL="0" indent="0" eaLnBrk="1" fontAlgn="auto" hangingPunct="1">
              <a:spcAft>
                <a:spcPts val="0"/>
              </a:spcAft>
              <a:buFontTx/>
              <a:buNone/>
              <a:defRPr/>
            </a:pPr>
            <a:endParaRPr lang="en-US" sz="3200" b="1" dirty="0">
              <a:solidFill>
                <a:srgbClr val="FF0000"/>
              </a:solidFill>
            </a:endParaRPr>
          </a:p>
          <a:p>
            <a:pPr marL="621792" lvl="1" eaLnBrk="1" fontAlgn="auto" hangingPunct="1">
              <a:spcBef>
                <a:spcPts val="324"/>
              </a:spcBef>
              <a:spcAft>
                <a:spcPts val="0"/>
              </a:spcAft>
              <a:buFont typeface="Wingdings" panose="05000000000000000000" pitchFamily="2" charset="2"/>
              <a:buChar char="q"/>
              <a:defRPr/>
            </a:pPr>
            <a:r>
              <a:rPr lang="en-US" sz="3200" b="1" i="1" dirty="0" smtClean="0"/>
              <a:t> Informal </a:t>
            </a:r>
            <a:r>
              <a:rPr lang="en-US" sz="3200" b="1" i="1" dirty="0"/>
              <a:t>mentoring </a:t>
            </a:r>
            <a:endParaRPr lang="en-US" sz="3200" dirty="0"/>
          </a:p>
          <a:p>
            <a:pPr marL="457200" lvl="1" indent="0" eaLnBrk="1" fontAlgn="auto" hangingPunct="1">
              <a:spcBef>
                <a:spcPts val="324"/>
              </a:spcBef>
              <a:spcAft>
                <a:spcPts val="0"/>
              </a:spcAft>
              <a:buFontTx/>
              <a:buNone/>
              <a:defRPr/>
            </a:pPr>
            <a:endParaRPr lang="en-US" dirty="0"/>
          </a:p>
          <a:p>
            <a:pPr marL="621792" lvl="1" eaLnBrk="1" fontAlgn="auto" hangingPunct="1">
              <a:spcBef>
                <a:spcPts val="324"/>
              </a:spcBef>
              <a:spcAft>
                <a:spcPts val="0"/>
              </a:spcAft>
              <a:buFont typeface="Wingdings" panose="05000000000000000000" pitchFamily="2" charset="2"/>
              <a:buChar char="q"/>
              <a:defRPr/>
            </a:pPr>
            <a:r>
              <a:rPr lang="en-US" sz="3200" b="1" i="1" dirty="0" smtClean="0"/>
              <a:t> Formal </a:t>
            </a:r>
            <a:r>
              <a:rPr lang="en-US" sz="3200" b="1" i="1" dirty="0"/>
              <a:t>mentoring </a:t>
            </a:r>
            <a:endParaRPr lang="en-US" altLang="en-US" sz="3200" dirty="0"/>
          </a:p>
        </p:txBody>
      </p:sp>
      <p:sp>
        <p:nvSpPr>
          <p:cNvPr id="27650" name="Rectangle 2"/>
          <p:cNvSpPr>
            <a:spLocks noGrp="1" noChangeArrowheads="1"/>
          </p:cNvSpPr>
          <p:nvPr>
            <p:ph type="title"/>
          </p:nvPr>
        </p:nvSpPr>
        <p:spPr>
          <a:xfrm>
            <a:off x="533400" y="167640"/>
            <a:ext cx="6781800" cy="1066800"/>
          </a:xfrm>
        </p:spPr>
        <p:txBody>
          <a:bodyPr/>
          <a:lstStyle/>
          <a:p>
            <a:pPr eaLnBrk="1" fontAlgn="auto" hangingPunct="1">
              <a:spcAft>
                <a:spcPts val="0"/>
              </a:spcAft>
              <a:defRPr/>
            </a:pPr>
            <a:r>
              <a:rPr lang="en-US" altLang="en-US" dirty="0"/>
              <a:t>Mentorship</a:t>
            </a:r>
          </a:p>
        </p:txBody>
      </p:sp>
    </p:spTree>
    <p:extLst>
      <p:ext uri="{BB962C8B-B14F-4D97-AF65-F5344CB8AC3E}">
        <p14:creationId xmlns:p14="http://schemas.microsoft.com/office/powerpoint/2010/main" val="304316430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569977" y="1252728"/>
            <a:ext cx="7556500" cy="3886200"/>
          </a:xfrm>
        </p:spPr>
        <p:txBody>
          <a:bodyPr/>
          <a:lstStyle/>
          <a:p>
            <a:pPr marL="0" indent="0" eaLnBrk="1" hangingPunct="1">
              <a:buFontTx/>
              <a:buNone/>
            </a:pPr>
            <a:r>
              <a:rPr lang="en-US" altLang="en-US" sz="2800" i="1" dirty="0">
                <a:solidFill>
                  <a:srgbClr val="FF0000"/>
                </a:solidFill>
              </a:rPr>
              <a:t>“……when people tell us about the leaders who really make a difference in their lives, they frequently tell us about people who believe in them and encourage them to reach beyond their own self-doubts, to more fully realize their own greatest strengths.”</a:t>
            </a:r>
          </a:p>
          <a:p>
            <a:pPr marL="0" indent="0" algn="r" eaLnBrk="1" hangingPunct="1">
              <a:buFontTx/>
              <a:buNone/>
            </a:pPr>
            <a:r>
              <a:rPr lang="en-US" altLang="en-US" sz="2800" i="1" dirty="0">
                <a:solidFill>
                  <a:srgbClr val="FF0000"/>
                </a:solidFill>
              </a:rPr>
              <a:t>				</a:t>
            </a:r>
            <a:r>
              <a:rPr lang="en-US" altLang="en-US" sz="1800" dirty="0">
                <a:solidFill>
                  <a:srgbClr val="FF0000"/>
                </a:solidFill>
              </a:rPr>
              <a:t>(Kouzes &amp; Posner, 2003)</a:t>
            </a:r>
            <a:endParaRPr lang="en-US" altLang="en-US" sz="1800" i="1" dirty="0">
              <a:solidFill>
                <a:srgbClr val="FF0000"/>
              </a:solidFill>
            </a:endParaRPr>
          </a:p>
          <a:p>
            <a:pPr marL="0" indent="0" eaLnBrk="1" hangingPunct="1">
              <a:buFontTx/>
              <a:buNone/>
            </a:pPr>
            <a:r>
              <a:rPr lang="en-US" altLang="en-US" i="1" dirty="0">
                <a:solidFill>
                  <a:srgbClr val="FF0000"/>
                </a:solidFill>
              </a:rPr>
              <a:t>				</a:t>
            </a:r>
            <a:endParaRPr lang="en-CA" altLang="en-US" i="1" dirty="0">
              <a:solidFill>
                <a:srgbClr val="FF0000"/>
              </a:solidFill>
            </a:endParaRPr>
          </a:p>
        </p:txBody>
      </p:sp>
      <p:sp>
        <p:nvSpPr>
          <p:cNvPr id="28674" name="Title 1"/>
          <p:cNvSpPr>
            <a:spLocks noGrp="1"/>
          </p:cNvSpPr>
          <p:nvPr>
            <p:ph type="title"/>
          </p:nvPr>
        </p:nvSpPr>
        <p:spPr/>
        <p:txBody>
          <a:bodyPr/>
          <a:lstStyle/>
          <a:p>
            <a:pPr eaLnBrk="1" fontAlgn="auto" hangingPunct="1">
              <a:spcAft>
                <a:spcPts val="0"/>
              </a:spcAft>
              <a:defRPr/>
            </a:pPr>
            <a:r>
              <a:rPr lang="en-US" altLang="en-US" dirty="0"/>
              <a:t>Mentorship</a:t>
            </a:r>
            <a:endParaRPr lang="en-CA" altLang="en-US" dirty="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977" y="4157472"/>
            <a:ext cx="385762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17774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762000" y="1362774"/>
            <a:ext cx="7467600" cy="3886200"/>
          </a:xfrm>
        </p:spPr>
        <p:txBody>
          <a:bodyPr>
            <a:normAutofit fontScale="92500" lnSpcReduction="10000"/>
          </a:bodyPr>
          <a:lstStyle/>
          <a:p>
            <a:pPr marL="0" indent="0" algn="ctr" eaLnBrk="1" fontAlgn="auto" hangingPunct="1">
              <a:spcAft>
                <a:spcPts val="0"/>
              </a:spcAft>
              <a:buFontTx/>
              <a:buNone/>
              <a:defRPr/>
            </a:pPr>
            <a:r>
              <a:rPr lang="en-US" altLang="en-US" sz="3200" i="1" dirty="0">
                <a:solidFill>
                  <a:srgbClr val="0070C0"/>
                </a:solidFill>
              </a:rPr>
              <a:t>“… involves a voluntary, mutually beneficial and usually long-term professional relationship.”</a:t>
            </a:r>
          </a:p>
          <a:p>
            <a:pPr marL="0" indent="0" algn="ctr" eaLnBrk="1" fontAlgn="auto" hangingPunct="1">
              <a:spcAft>
                <a:spcPts val="0"/>
              </a:spcAft>
              <a:buFontTx/>
              <a:buNone/>
              <a:defRPr/>
            </a:pPr>
            <a:endParaRPr lang="en-US" altLang="en-US" sz="3200" i="1" dirty="0">
              <a:solidFill>
                <a:srgbClr val="0070C0"/>
              </a:solidFill>
            </a:endParaRPr>
          </a:p>
          <a:p>
            <a:pPr marL="109728" indent="0" algn="ctr" eaLnBrk="1" fontAlgn="auto" hangingPunct="1">
              <a:spcAft>
                <a:spcPts val="0"/>
              </a:spcAft>
              <a:buNone/>
              <a:defRPr/>
            </a:pPr>
            <a:r>
              <a:rPr lang="en-US" altLang="en-US" sz="3200" dirty="0">
                <a:solidFill>
                  <a:srgbClr val="0070C0"/>
                </a:solidFill>
              </a:rPr>
              <a:t>Involves a </a:t>
            </a:r>
            <a:r>
              <a:rPr lang="en-US" altLang="en-US" sz="3200" i="1" dirty="0">
                <a:solidFill>
                  <a:schemeClr val="tx2"/>
                </a:solidFill>
              </a:rPr>
              <a:t>mentor</a:t>
            </a:r>
            <a:r>
              <a:rPr lang="en-US" altLang="en-US" sz="3200" dirty="0">
                <a:solidFill>
                  <a:srgbClr val="0070C0"/>
                </a:solidFill>
              </a:rPr>
              <a:t> and a </a:t>
            </a:r>
            <a:r>
              <a:rPr lang="en-US" altLang="en-US" sz="3200" i="1" dirty="0">
                <a:solidFill>
                  <a:schemeClr val="tx2"/>
                </a:solidFill>
              </a:rPr>
              <a:t>mentee</a:t>
            </a:r>
          </a:p>
          <a:p>
            <a:pPr marL="0" indent="0" eaLnBrk="1" fontAlgn="auto" hangingPunct="1">
              <a:spcAft>
                <a:spcPts val="0"/>
              </a:spcAft>
              <a:buFontTx/>
              <a:buNone/>
              <a:defRPr/>
            </a:pPr>
            <a:r>
              <a:rPr lang="en-US" altLang="en-US" sz="3200" dirty="0"/>
              <a:t>					</a:t>
            </a:r>
          </a:p>
          <a:p>
            <a:pPr marL="0" indent="0" eaLnBrk="1" fontAlgn="auto" hangingPunct="1">
              <a:spcAft>
                <a:spcPts val="0"/>
              </a:spcAft>
              <a:buFontTx/>
              <a:buNone/>
              <a:defRPr/>
            </a:pPr>
            <a:endParaRPr lang="en-US" altLang="en-US" sz="3200" dirty="0"/>
          </a:p>
          <a:p>
            <a:pPr marL="0" indent="0" algn="r">
              <a:buNone/>
              <a:defRPr/>
            </a:pPr>
            <a:r>
              <a:rPr lang="en-US" altLang="en-US" dirty="0"/>
              <a:t>(Donner &amp; Wheeler, 2007)</a:t>
            </a:r>
            <a:endParaRPr lang="en-CA" altLang="en-US" dirty="0"/>
          </a:p>
        </p:txBody>
      </p:sp>
      <p:sp>
        <p:nvSpPr>
          <p:cNvPr id="29698" name="Title 1"/>
          <p:cNvSpPr>
            <a:spLocks noGrp="1"/>
          </p:cNvSpPr>
          <p:nvPr>
            <p:ph type="title"/>
          </p:nvPr>
        </p:nvSpPr>
        <p:spPr/>
        <p:txBody>
          <a:bodyPr/>
          <a:lstStyle/>
          <a:p>
            <a:pPr eaLnBrk="1" fontAlgn="auto" hangingPunct="1">
              <a:spcAft>
                <a:spcPts val="0"/>
              </a:spcAft>
              <a:defRPr/>
            </a:pPr>
            <a:r>
              <a:rPr lang="en-US" altLang="en-US" dirty="0"/>
              <a:t>It is a </a:t>
            </a:r>
            <a:r>
              <a:rPr lang="en-US" altLang="en-US" dirty="0" smtClean="0"/>
              <a:t>Process </a:t>
            </a:r>
            <a:r>
              <a:rPr lang="en-US" altLang="en-US" dirty="0"/>
              <a:t>that…..</a:t>
            </a:r>
            <a:endParaRPr lang="en-CA" altLang="en-US" dirty="0"/>
          </a:p>
        </p:txBody>
      </p:sp>
    </p:spTree>
    <p:extLst>
      <p:ext uri="{BB962C8B-B14F-4D97-AF65-F5344CB8AC3E}">
        <p14:creationId xmlns:p14="http://schemas.microsoft.com/office/powerpoint/2010/main" val="24379781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914400" y="692150"/>
            <a:ext cx="7397750" cy="205105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pPr>
              <a:defRPr/>
            </a:pPr>
            <a:r>
              <a:rPr lang="en-US" altLang="en-US" sz="4400" smtClean="0"/>
              <a:t>College of Nurses of Ontario:</a:t>
            </a:r>
            <a:br>
              <a:rPr lang="en-US" altLang="en-US" sz="4400" smtClean="0"/>
            </a:br>
            <a:r>
              <a:rPr lang="en-US" altLang="en-US" sz="4400" smtClean="0"/>
              <a:t>It is our professional obligation to mentor</a:t>
            </a:r>
            <a:endParaRPr lang="en-CA" altLang="en-US" sz="4400" dirty="0"/>
          </a:p>
        </p:txBody>
      </p:sp>
      <p:sp>
        <p:nvSpPr>
          <p:cNvPr id="5" name="Subtitle 4"/>
          <p:cNvSpPr txBox="1">
            <a:spLocks/>
          </p:cNvSpPr>
          <p:nvPr/>
        </p:nvSpPr>
        <p:spPr>
          <a:xfrm>
            <a:off x="978408" y="2907792"/>
            <a:ext cx="762635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800" dirty="0" smtClean="0"/>
              <a:t>CNO, (2009). </a:t>
            </a:r>
            <a:r>
              <a:rPr lang="en-US" altLang="en-US" sz="1800" i="1" dirty="0" smtClean="0"/>
              <a:t>Practice Guideline: Supporting Learners.</a:t>
            </a:r>
          </a:p>
          <a:p>
            <a:pPr marL="0" indent="0">
              <a:buNone/>
            </a:pPr>
            <a:r>
              <a:rPr lang="en-US" altLang="en-US" sz="1800" dirty="0" smtClean="0"/>
              <a:t>Suhttp://www.cno.org/globalassets/docs/prac/44034_supportlearners.pdfpporting learners Guidelines</a:t>
            </a:r>
            <a:endParaRPr lang="en-CA" altLang="en-US" sz="1800" dirty="0"/>
          </a:p>
        </p:txBody>
      </p:sp>
    </p:spTree>
    <p:extLst>
      <p:ext uri="{BB962C8B-B14F-4D97-AF65-F5344CB8AC3E}">
        <p14:creationId xmlns:p14="http://schemas.microsoft.com/office/powerpoint/2010/main" val="529550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2019</Words>
  <Application>Microsoft Office PowerPoint</Application>
  <PresentationFormat>On-screen Show (4:3)</PresentationFormat>
  <Paragraphs>275</Paragraphs>
  <Slides>26</Slides>
  <Notes>14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Leadership in LTC Module 5</vt:lpstr>
      <vt:lpstr>PowerPoint Presentation</vt:lpstr>
      <vt:lpstr>Objectives: Module 5 </vt:lpstr>
      <vt:lpstr>PowerPoint Presentation</vt:lpstr>
      <vt:lpstr>Let’s Reflect…..</vt:lpstr>
      <vt:lpstr>Mentorship</vt:lpstr>
      <vt:lpstr>Mentorship</vt:lpstr>
      <vt:lpstr>It is a Process that…..</vt:lpstr>
      <vt:lpstr>PowerPoint Presentation</vt:lpstr>
      <vt:lpstr>PowerPoint Presentation</vt:lpstr>
      <vt:lpstr>Being a Mentor</vt:lpstr>
      <vt:lpstr>Mentor Competencies</vt:lpstr>
      <vt:lpstr>Mentor: Personal Attributes</vt:lpstr>
      <vt:lpstr>Mentor: Personal Attributes</vt:lpstr>
      <vt:lpstr>Relationship Between Mentor/Mentee</vt:lpstr>
      <vt:lpstr>What is a Mentee?</vt:lpstr>
      <vt:lpstr>Mentee Competencies</vt:lpstr>
      <vt:lpstr>Finding a Mentor</vt:lpstr>
      <vt:lpstr>PowerPoint Presentation</vt:lpstr>
      <vt:lpstr>PowerPoint Presentation</vt:lpstr>
      <vt:lpstr>PowerPoint Presentation</vt:lpstr>
      <vt:lpstr>Mentorship Tools</vt:lpstr>
      <vt:lpstr>Mentorship Process</vt:lpstr>
      <vt:lpstr>PowerPoint Presentation</vt:lpstr>
      <vt:lpstr>References</vt:lpstr>
      <vt:lpstr>References</vt:lpstr>
    </vt:vector>
  </TitlesOfParts>
  <Company>Copp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McCarter</dc:creator>
  <cp:lastModifiedBy>Stephen Smith</cp:lastModifiedBy>
  <cp:revision>59</cp:revision>
  <dcterms:created xsi:type="dcterms:W3CDTF">2018-09-10T14:15:51Z</dcterms:created>
  <dcterms:modified xsi:type="dcterms:W3CDTF">2019-02-05T19:00:11Z</dcterms:modified>
</cp:coreProperties>
</file>