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7" r:id="rId2"/>
    <p:sldId id="268" r:id="rId3"/>
    <p:sldId id="296" r:id="rId4"/>
    <p:sldId id="270" r:id="rId5"/>
    <p:sldId id="271" r:id="rId6"/>
    <p:sldId id="272" r:id="rId7"/>
    <p:sldId id="273" r:id="rId8"/>
    <p:sldId id="274" r:id="rId9"/>
    <p:sldId id="275" r:id="rId10"/>
    <p:sldId id="276" r:id="rId11"/>
    <p:sldId id="29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A1E"/>
    <a:srgbClr val="F27528"/>
    <a:srgbClr val="7CBF30"/>
    <a:srgbClr val="6E6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4" d="100"/>
          <a:sy n="104" d="100"/>
        </p:scale>
        <p:origin x="-1104" y="-174"/>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A63B0-A386-4BD6-A655-DE0EFEE176A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D98E03F-092F-4DD8-BCD7-C5527DC28A19}">
      <dgm:prSet phldrT="[Text]" custT="1"/>
      <dgm:spPr/>
      <dgm:t>
        <a:bodyPr/>
        <a:lstStyle/>
        <a:p>
          <a:r>
            <a:rPr lang="en-US" sz="1600" dirty="0"/>
            <a:t>If </a:t>
          </a:r>
          <a:r>
            <a:rPr lang="en-US" sz="1600" dirty="0" smtClean="0"/>
            <a:t>not, </a:t>
          </a:r>
          <a:r>
            <a:rPr lang="en-US" sz="1600" dirty="0"/>
            <a:t>repeat process</a:t>
          </a:r>
        </a:p>
      </dgm:t>
    </dgm:pt>
    <dgm:pt modelId="{067BD1A3-2A3F-4D92-8163-AFACB29BB4C2}" type="parTrans" cxnId="{AE005C17-6E7D-4BFF-BD97-F6714C48D3F3}">
      <dgm:prSet/>
      <dgm:spPr/>
      <dgm:t>
        <a:bodyPr/>
        <a:lstStyle/>
        <a:p>
          <a:endParaRPr lang="en-US"/>
        </a:p>
      </dgm:t>
    </dgm:pt>
    <dgm:pt modelId="{68BF0321-F70F-4F85-92A2-1494743AF7F4}" type="sibTrans" cxnId="{AE005C17-6E7D-4BFF-BD97-F6714C48D3F3}">
      <dgm:prSet/>
      <dgm:spPr/>
      <dgm:t>
        <a:bodyPr/>
        <a:lstStyle/>
        <a:p>
          <a:endParaRPr lang="en-US"/>
        </a:p>
      </dgm:t>
    </dgm:pt>
    <dgm:pt modelId="{482B5960-3F71-4AAB-B4E0-4FBD33CD551D}">
      <dgm:prSet phldrT="[Text]" custT="1"/>
      <dgm:spPr/>
      <dgm:t>
        <a:bodyPr/>
        <a:lstStyle/>
        <a:p>
          <a:r>
            <a:rPr lang="en-US" sz="1600" dirty="0"/>
            <a:t>Identify the problem</a:t>
          </a:r>
        </a:p>
      </dgm:t>
    </dgm:pt>
    <dgm:pt modelId="{34DEC75A-D362-426B-BCE1-EF2AD28E08BD}" type="parTrans" cxnId="{99312739-CED4-4A55-94A5-8F010F94AD66}">
      <dgm:prSet/>
      <dgm:spPr/>
      <dgm:t>
        <a:bodyPr/>
        <a:lstStyle/>
        <a:p>
          <a:endParaRPr lang="en-US"/>
        </a:p>
      </dgm:t>
    </dgm:pt>
    <dgm:pt modelId="{66848C19-8444-4EB4-8CE7-CC9C4247571A}" type="sibTrans" cxnId="{99312739-CED4-4A55-94A5-8F010F94AD66}">
      <dgm:prSet/>
      <dgm:spPr/>
      <dgm:t>
        <a:bodyPr/>
        <a:lstStyle/>
        <a:p>
          <a:endParaRPr lang="en-US"/>
        </a:p>
      </dgm:t>
    </dgm:pt>
    <dgm:pt modelId="{FE3EE555-0C7E-4FB8-89C9-31920C7C55C2}">
      <dgm:prSet phldrT="[Text]" custT="1"/>
      <dgm:spPr/>
      <dgm:t>
        <a:bodyPr/>
        <a:lstStyle/>
        <a:p>
          <a:r>
            <a:rPr lang="en-US" sz="1600" dirty="0"/>
            <a:t>Generate </a:t>
          </a:r>
          <a:r>
            <a:rPr lang="en-US" sz="1600" dirty="0" smtClean="0"/>
            <a:t>possible </a:t>
          </a:r>
          <a:r>
            <a:rPr lang="en-US" sz="1600" dirty="0"/>
            <a:t>solutions</a:t>
          </a:r>
        </a:p>
      </dgm:t>
    </dgm:pt>
    <dgm:pt modelId="{38BA8C68-B4E8-4091-ABE8-59A2598B6339}" type="parTrans" cxnId="{EA269894-E0E6-4A8F-805A-6C6BD9F60FF9}">
      <dgm:prSet/>
      <dgm:spPr/>
      <dgm:t>
        <a:bodyPr/>
        <a:lstStyle/>
        <a:p>
          <a:endParaRPr lang="en-US"/>
        </a:p>
      </dgm:t>
    </dgm:pt>
    <dgm:pt modelId="{0225A09A-3CF7-4E85-838B-C367EE28C84A}" type="sibTrans" cxnId="{EA269894-E0E6-4A8F-805A-6C6BD9F60FF9}">
      <dgm:prSet/>
      <dgm:spPr/>
      <dgm:t>
        <a:bodyPr/>
        <a:lstStyle/>
        <a:p>
          <a:endParaRPr lang="en-US"/>
        </a:p>
      </dgm:t>
    </dgm:pt>
    <dgm:pt modelId="{24D90612-758E-4DC5-8F5F-38F10DC00225}">
      <dgm:prSet phldrT="[Text]"/>
      <dgm:spPr/>
      <dgm:t>
        <a:bodyPr/>
        <a:lstStyle/>
        <a:p>
          <a:r>
            <a:rPr lang="en-US" dirty="0"/>
            <a:t>Evaluate suggested solutions</a:t>
          </a:r>
        </a:p>
      </dgm:t>
    </dgm:pt>
    <dgm:pt modelId="{014D153C-9D54-4C67-A7C9-E3EED11E401F}" type="parTrans" cxnId="{E68BD4E4-6C9B-4C49-B9E9-2D09F34CC237}">
      <dgm:prSet/>
      <dgm:spPr/>
      <dgm:t>
        <a:bodyPr/>
        <a:lstStyle/>
        <a:p>
          <a:endParaRPr lang="en-US"/>
        </a:p>
      </dgm:t>
    </dgm:pt>
    <dgm:pt modelId="{D9734E3B-54F0-4CB9-B2CA-82D1FF9D1CA4}" type="sibTrans" cxnId="{E68BD4E4-6C9B-4C49-B9E9-2D09F34CC237}">
      <dgm:prSet/>
      <dgm:spPr/>
      <dgm:t>
        <a:bodyPr/>
        <a:lstStyle/>
        <a:p>
          <a:endParaRPr lang="en-US"/>
        </a:p>
      </dgm:t>
    </dgm:pt>
    <dgm:pt modelId="{CDB2DAB2-B2DF-4A37-A355-A9274E37FED0}">
      <dgm:prSet phldrT="[Text]"/>
      <dgm:spPr/>
      <dgm:t>
        <a:bodyPr/>
        <a:lstStyle/>
        <a:p>
          <a:r>
            <a:rPr lang="en-US" dirty="0"/>
            <a:t>Choose best Solution</a:t>
          </a:r>
        </a:p>
      </dgm:t>
    </dgm:pt>
    <dgm:pt modelId="{2DF5D9A7-E9BE-4E32-A16C-1E7AC69FE408}" type="parTrans" cxnId="{B6E25F7F-A99D-4A71-A881-3F1C46967764}">
      <dgm:prSet/>
      <dgm:spPr/>
      <dgm:t>
        <a:bodyPr/>
        <a:lstStyle/>
        <a:p>
          <a:endParaRPr lang="en-US"/>
        </a:p>
      </dgm:t>
    </dgm:pt>
    <dgm:pt modelId="{1A6037B6-53C2-421C-88B0-1D6566BA8789}" type="sibTrans" cxnId="{B6E25F7F-A99D-4A71-A881-3F1C46967764}">
      <dgm:prSet/>
      <dgm:spPr/>
      <dgm:t>
        <a:bodyPr/>
        <a:lstStyle/>
        <a:p>
          <a:endParaRPr lang="en-US"/>
        </a:p>
      </dgm:t>
    </dgm:pt>
    <dgm:pt modelId="{08E87D47-8B57-4692-B913-EAABE2A4A7D9}">
      <dgm:prSet custT="1"/>
      <dgm:spPr/>
      <dgm:t>
        <a:bodyPr/>
        <a:lstStyle/>
        <a:p>
          <a:r>
            <a:rPr lang="en-US" sz="1800" baseline="0" dirty="0"/>
            <a:t>Problem resolved</a:t>
          </a:r>
        </a:p>
      </dgm:t>
    </dgm:pt>
    <dgm:pt modelId="{990DA794-483E-4A62-B4F9-46CCE8610D4A}" type="parTrans" cxnId="{A38D139C-27AD-471C-907D-495B09F15101}">
      <dgm:prSet/>
      <dgm:spPr/>
      <dgm:t>
        <a:bodyPr/>
        <a:lstStyle/>
        <a:p>
          <a:endParaRPr lang="en-US"/>
        </a:p>
      </dgm:t>
    </dgm:pt>
    <dgm:pt modelId="{9E01A644-ADA1-42B2-AAD1-1FA59159F7C8}" type="sibTrans" cxnId="{A38D139C-27AD-471C-907D-495B09F15101}">
      <dgm:prSet/>
      <dgm:spPr/>
      <dgm:t>
        <a:bodyPr/>
        <a:lstStyle/>
        <a:p>
          <a:endParaRPr lang="en-US"/>
        </a:p>
      </dgm:t>
    </dgm:pt>
    <dgm:pt modelId="{18E35976-B182-4A37-A6F6-B66D241990BE}">
      <dgm:prSet/>
      <dgm:spPr/>
      <dgm:t>
        <a:bodyPr/>
        <a:lstStyle/>
        <a:p>
          <a:r>
            <a:rPr lang="en-US" dirty="0"/>
            <a:t>Implement solution chosen</a:t>
          </a:r>
        </a:p>
      </dgm:t>
    </dgm:pt>
    <dgm:pt modelId="{22B02861-6987-4FA9-BCB2-91369EB9CFED}" type="parTrans" cxnId="{B44E2CB8-56A8-4C4B-984E-E9AED3660A75}">
      <dgm:prSet/>
      <dgm:spPr/>
      <dgm:t>
        <a:bodyPr/>
        <a:lstStyle/>
        <a:p>
          <a:endParaRPr lang="en-US"/>
        </a:p>
      </dgm:t>
    </dgm:pt>
    <dgm:pt modelId="{811FB17A-5CC5-4864-A7E6-03536F20EDE0}" type="sibTrans" cxnId="{B44E2CB8-56A8-4C4B-984E-E9AED3660A75}">
      <dgm:prSet/>
      <dgm:spPr/>
      <dgm:t>
        <a:bodyPr/>
        <a:lstStyle/>
        <a:p>
          <a:endParaRPr lang="en-US"/>
        </a:p>
      </dgm:t>
    </dgm:pt>
    <dgm:pt modelId="{B65A6A0C-8A3B-4758-AF3A-909B3F7A48C1}" type="pres">
      <dgm:prSet presAssocID="{0D9A63B0-A386-4BD6-A655-DE0EFEE176A8}" presName="cycle" presStyleCnt="0">
        <dgm:presLayoutVars>
          <dgm:dir/>
          <dgm:resizeHandles val="exact"/>
        </dgm:presLayoutVars>
      </dgm:prSet>
      <dgm:spPr/>
      <dgm:t>
        <a:bodyPr/>
        <a:lstStyle/>
        <a:p>
          <a:endParaRPr lang="en-CA"/>
        </a:p>
      </dgm:t>
    </dgm:pt>
    <dgm:pt modelId="{64D9AFE0-BF8B-46B3-97C3-BC93E4A722A8}" type="pres">
      <dgm:prSet presAssocID="{5D98E03F-092F-4DD8-BCD7-C5527DC28A19}" presName="node" presStyleLbl="node1" presStyleIdx="0" presStyleCnt="7" custScaleX="193727" custScaleY="70196" custRadScaleRad="101870" custRadScaleInc="-42326">
        <dgm:presLayoutVars>
          <dgm:bulletEnabled val="1"/>
        </dgm:presLayoutVars>
      </dgm:prSet>
      <dgm:spPr/>
      <dgm:t>
        <a:bodyPr/>
        <a:lstStyle/>
        <a:p>
          <a:endParaRPr lang="en-CA"/>
        </a:p>
      </dgm:t>
    </dgm:pt>
    <dgm:pt modelId="{8C2E6904-1D2D-420A-A584-89A007671655}" type="pres">
      <dgm:prSet presAssocID="{68BF0321-F70F-4F85-92A2-1494743AF7F4}" presName="sibTrans" presStyleLbl="sibTrans2D1" presStyleIdx="0" presStyleCnt="7"/>
      <dgm:spPr/>
      <dgm:t>
        <a:bodyPr/>
        <a:lstStyle/>
        <a:p>
          <a:endParaRPr lang="en-CA"/>
        </a:p>
      </dgm:t>
    </dgm:pt>
    <dgm:pt modelId="{55A6DD83-73DF-4D92-A42B-65B9541B62B8}" type="pres">
      <dgm:prSet presAssocID="{68BF0321-F70F-4F85-92A2-1494743AF7F4}" presName="connectorText" presStyleLbl="sibTrans2D1" presStyleIdx="0" presStyleCnt="7"/>
      <dgm:spPr/>
      <dgm:t>
        <a:bodyPr/>
        <a:lstStyle/>
        <a:p>
          <a:endParaRPr lang="en-CA"/>
        </a:p>
      </dgm:t>
    </dgm:pt>
    <dgm:pt modelId="{07223F32-3AA9-450B-8B30-A727414C6250}" type="pres">
      <dgm:prSet presAssocID="{482B5960-3F71-4AAB-B4E0-4FBD33CD551D}" presName="node" presStyleLbl="node1" presStyleIdx="1" presStyleCnt="7" custScaleX="196179" custScaleY="70195" custRadScaleRad="114129" custRadScaleInc="23661">
        <dgm:presLayoutVars>
          <dgm:bulletEnabled val="1"/>
        </dgm:presLayoutVars>
      </dgm:prSet>
      <dgm:spPr/>
      <dgm:t>
        <a:bodyPr/>
        <a:lstStyle/>
        <a:p>
          <a:endParaRPr lang="en-CA"/>
        </a:p>
      </dgm:t>
    </dgm:pt>
    <dgm:pt modelId="{F8EA7A0F-C4DE-4777-9E30-3EA75B065614}" type="pres">
      <dgm:prSet presAssocID="{66848C19-8444-4EB4-8CE7-CC9C4247571A}" presName="sibTrans" presStyleLbl="sibTrans2D1" presStyleIdx="1" presStyleCnt="7"/>
      <dgm:spPr/>
      <dgm:t>
        <a:bodyPr/>
        <a:lstStyle/>
        <a:p>
          <a:endParaRPr lang="en-CA"/>
        </a:p>
      </dgm:t>
    </dgm:pt>
    <dgm:pt modelId="{0F58607C-6AF1-41D9-B296-AF383297409A}" type="pres">
      <dgm:prSet presAssocID="{66848C19-8444-4EB4-8CE7-CC9C4247571A}" presName="connectorText" presStyleLbl="sibTrans2D1" presStyleIdx="1" presStyleCnt="7"/>
      <dgm:spPr/>
      <dgm:t>
        <a:bodyPr/>
        <a:lstStyle/>
        <a:p>
          <a:endParaRPr lang="en-CA"/>
        </a:p>
      </dgm:t>
    </dgm:pt>
    <dgm:pt modelId="{46F2C8F0-B1F9-4B7B-A877-36DC4DAC9F46}" type="pres">
      <dgm:prSet presAssocID="{FE3EE555-0C7E-4FB8-89C9-31920C7C55C2}" presName="node" presStyleLbl="node1" presStyleIdx="2" presStyleCnt="7" custScaleX="236104" custScaleY="71375" custRadScaleRad="125485" custRadScaleInc="-27612">
        <dgm:presLayoutVars>
          <dgm:bulletEnabled val="1"/>
        </dgm:presLayoutVars>
      </dgm:prSet>
      <dgm:spPr/>
      <dgm:t>
        <a:bodyPr/>
        <a:lstStyle/>
        <a:p>
          <a:endParaRPr lang="en-CA"/>
        </a:p>
      </dgm:t>
    </dgm:pt>
    <dgm:pt modelId="{16825EB8-1A26-4F55-940E-EB3382773D2F}" type="pres">
      <dgm:prSet presAssocID="{0225A09A-3CF7-4E85-838B-C367EE28C84A}" presName="sibTrans" presStyleLbl="sibTrans2D1" presStyleIdx="2" presStyleCnt="7"/>
      <dgm:spPr/>
      <dgm:t>
        <a:bodyPr/>
        <a:lstStyle/>
        <a:p>
          <a:endParaRPr lang="en-CA"/>
        </a:p>
      </dgm:t>
    </dgm:pt>
    <dgm:pt modelId="{452CB88E-F481-48D5-B515-B7D5361FE3FF}" type="pres">
      <dgm:prSet presAssocID="{0225A09A-3CF7-4E85-838B-C367EE28C84A}" presName="connectorText" presStyleLbl="sibTrans2D1" presStyleIdx="2" presStyleCnt="7"/>
      <dgm:spPr/>
      <dgm:t>
        <a:bodyPr/>
        <a:lstStyle/>
        <a:p>
          <a:endParaRPr lang="en-CA"/>
        </a:p>
      </dgm:t>
    </dgm:pt>
    <dgm:pt modelId="{0DCB8497-EBED-4EC9-A266-429F24D8D679}" type="pres">
      <dgm:prSet presAssocID="{24D90612-758E-4DC5-8F5F-38F10DC00225}" presName="node" presStyleLbl="node1" presStyleIdx="3" presStyleCnt="7" custScaleX="252909" custScaleY="72798" custRadScaleRad="119760" custRadScaleInc="-97160">
        <dgm:presLayoutVars>
          <dgm:bulletEnabled val="1"/>
        </dgm:presLayoutVars>
      </dgm:prSet>
      <dgm:spPr/>
      <dgm:t>
        <a:bodyPr/>
        <a:lstStyle/>
        <a:p>
          <a:endParaRPr lang="en-CA"/>
        </a:p>
      </dgm:t>
    </dgm:pt>
    <dgm:pt modelId="{B345B35C-ED97-49F6-B52A-B8D124CA7813}" type="pres">
      <dgm:prSet presAssocID="{D9734E3B-54F0-4CB9-B2CA-82D1FF9D1CA4}" presName="sibTrans" presStyleLbl="sibTrans2D1" presStyleIdx="3" presStyleCnt="7" custLinFactNeighborX="15722" custLinFactNeighborY="-13694"/>
      <dgm:spPr/>
      <dgm:t>
        <a:bodyPr/>
        <a:lstStyle/>
        <a:p>
          <a:endParaRPr lang="en-CA"/>
        </a:p>
      </dgm:t>
    </dgm:pt>
    <dgm:pt modelId="{22ECBF35-1C36-48DC-847F-59381DB6A041}" type="pres">
      <dgm:prSet presAssocID="{D9734E3B-54F0-4CB9-B2CA-82D1FF9D1CA4}" presName="connectorText" presStyleLbl="sibTrans2D1" presStyleIdx="3" presStyleCnt="7"/>
      <dgm:spPr/>
      <dgm:t>
        <a:bodyPr/>
        <a:lstStyle/>
        <a:p>
          <a:endParaRPr lang="en-CA"/>
        </a:p>
      </dgm:t>
    </dgm:pt>
    <dgm:pt modelId="{A78708AF-37EB-40E1-BFD1-8D1D7D2477AE}" type="pres">
      <dgm:prSet presAssocID="{CDB2DAB2-B2DF-4A37-A355-A9274E37FED0}" presName="node" presStyleLbl="node1" presStyleIdx="4" presStyleCnt="7" custScaleX="187657" custScaleY="71374" custRadScaleRad="98027" custRadScaleInc="38273">
        <dgm:presLayoutVars>
          <dgm:bulletEnabled val="1"/>
        </dgm:presLayoutVars>
      </dgm:prSet>
      <dgm:spPr/>
      <dgm:t>
        <a:bodyPr/>
        <a:lstStyle/>
        <a:p>
          <a:endParaRPr lang="en-CA"/>
        </a:p>
      </dgm:t>
    </dgm:pt>
    <dgm:pt modelId="{BB9946D5-E797-41C4-B6E1-9C1AB055D5DB}" type="pres">
      <dgm:prSet presAssocID="{1A6037B6-53C2-421C-88B0-1D6566BA8789}" presName="sibTrans" presStyleLbl="sibTrans2D1" presStyleIdx="4" presStyleCnt="7"/>
      <dgm:spPr/>
      <dgm:t>
        <a:bodyPr/>
        <a:lstStyle/>
        <a:p>
          <a:endParaRPr lang="en-CA"/>
        </a:p>
      </dgm:t>
    </dgm:pt>
    <dgm:pt modelId="{4A53D559-442A-40F9-8C3E-37BA6FB30214}" type="pres">
      <dgm:prSet presAssocID="{1A6037B6-53C2-421C-88B0-1D6566BA8789}" presName="connectorText" presStyleLbl="sibTrans2D1" presStyleIdx="4" presStyleCnt="7"/>
      <dgm:spPr/>
      <dgm:t>
        <a:bodyPr/>
        <a:lstStyle/>
        <a:p>
          <a:endParaRPr lang="en-CA"/>
        </a:p>
      </dgm:t>
    </dgm:pt>
    <dgm:pt modelId="{54198681-283E-40C6-ADCF-9AA4C8A93125}" type="pres">
      <dgm:prSet presAssocID="{18E35976-B182-4A37-A6F6-B66D241990BE}" presName="node" presStyleLbl="node1" presStyleIdx="5" presStyleCnt="7" custScaleX="201417" custScaleY="72687" custRadScaleRad="130024" custRadScaleInc="20967">
        <dgm:presLayoutVars>
          <dgm:bulletEnabled val="1"/>
        </dgm:presLayoutVars>
      </dgm:prSet>
      <dgm:spPr/>
      <dgm:t>
        <a:bodyPr/>
        <a:lstStyle/>
        <a:p>
          <a:endParaRPr lang="en-CA"/>
        </a:p>
      </dgm:t>
    </dgm:pt>
    <dgm:pt modelId="{164BF82F-4FE4-4321-BF31-AEB84F196A26}" type="pres">
      <dgm:prSet presAssocID="{811FB17A-5CC5-4864-A7E6-03536F20EDE0}" presName="sibTrans" presStyleLbl="sibTrans2D1" presStyleIdx="5" presStyleCnt="7"/>
      <dgm:spPr/>
      <dgm:t>
        <a:bodyPr/>
        <a:lstStyle/>
        <a:p>
          <a:endParaRPr lang="en-CA"/>
        </a:p>
      </dgm:t>
    </dgm:pt>
    <dgm:pt modelId="{9C06F5F7-413F-415D-B5FD-539A7226B6F5}" type="pres">
      <dgm:prSet presAssocID="{811FB17A-5CC5-4864-A7E6-03536F20EDE0}" presName="connectorText" presStyleLbl="sibTrans2D1" presStyleIdx="5" presStyleCnt="7"/>
      <dgm:spPr/>
      <dgm:t>
        <a:bodyPr/>
        <a:lstStyle/>
        <a:p>
          <a:endParaRPr lang="en-CA"/>
        </a:p>
      </dgm:t>
    </dgm:pt>
    <dgm:pt modelId="{19823216-2FA1-4023-8AEF-02FF7E416DA8}" type="pres">
      <dgm:prSet presAssocID="{08E87D47-8B57-4692-B913-EAABE2A4A7D9}" presName="node" presStyleLbl="node1" presStyleIdx="6" presStyleCnt="7" custScaleX="181102" custScaleY="81465" custRadScaleRad="124889" custRadScaleInc="-60046">
        <dgm:presLayoutVars>
          <dgm:bulletEnabled val="1"/>
        </dgm:presLayoutVars>
      </dgm:prSet>
      <dgm:spPr/>
      <dgm:t>
        <a:bodyPr/>
        <a:lstStyle/>
        <a:p>
          <a:endParaRPr lang="en-CA"/>
        </a:p>
      </dgm:t>
    </dgm:pt>
    <dgm:pt modelId="{A16B2B40-BAC0-48EA-B2E9-981019F21522}" type="pres">
      <dgm:prSet presAssocID="{9E01A644-ADA1-42B2-AAD1-1FA59159F7C8}" presName="sibTrans" presStyleLbl="sibTrans2D1" presStyleIdx="6" presStyleCnt="7"/>
      <dgm:spPr/>
      <dgm:t>
        <a:bodyPr/>
        <a:lstStyle/>
        <a:p>
          <a:endParaRPr lang="en-CA"/>
        </a:p>
      </dgm:t>
    </dgm:pt>
    <dgm:pt modelId="{DAB16924-E4AE-437F-B0B7-10B3642F526A}" type="pres">
      <dgm:prSet presAssocID="{9E01A644-ADA1-42B2-AAD1-1FA59159F7C8}" presName="connectorText" presStyleLbl="sibTrans2D1" presStyleIdx="6" presStyleCnt="7"/>
      <dgm:spPr/>
      <dgm:t>
        <a:bodyPr/>
        <a:lstStyle/>
        <a:p>
          <a:endParaRPr lang="en-CA"/>
        </a:p>
      </dgm:t>
    </dgm:pt>
  </dgm:ptLst>
  <dgm:cxnLst>
    <dgm:cxn modelId="{FF5E139D-F266-468A-BC20-8E8959D6357E}" type="presOf" srcId="{18E35976-B182-4A37-A6F6-B66D241990BE}" destId="{54198681-283E-40C6-ADCF-9AA4C8A93125}" srcOrd="0" destOrd="0" presId="urn:microsoft.com/office/officeart/2005/8/layout/cycle2"/>
    <dgm:cxn modelId="{5B58E0A8-4BB0-4D9B-B2E5-23C1B9FA97A7}" type="presOf" srcId="{5D98E03F-092F-4DD8-BCD7-C5527DC28A19}" destId="{64D9AFE0-BF8B-46B3-97C3-BC93E4A722A8}" srcOrd="0" destOrd="0" presId="urn:microsoft.com/office/officeart/2005/8/layout/cycle2"/>
    <dgm:cxn modelId="{96167270-B296-4C39-98EC-465C979E548C}" type="presOf" srcId="{0D9A63B0-A386-4BD6-A655-DE0EFEE176A8}" destId="{B65A6A0C-8A3B-4758-AF3A-909B3F7A48C1}" srcOrd="0" destOrd="0" presId="urn:microsoft.com/office/officeart/2005/8/layout/cycle2"/>
    <dgm:cxn modelId="{A348CC61-EE4C-4909-B98E-9D437CB9AB44}" type="presOf" srcId="{0225A09A-3CF7-4E85-838B-C367EE28C84A}" destId="{16825EB8-1A26-4F55-940E-EB3382773D2F}" srcOrd="0" destOrd="0" presId="urn:microsoft.com/office/officeart/2005/8/layout/cycle2"/>
    <dgm:cxn modelId="{2EBE379C-82D3-4FC5-B76C-2B7C205B7B02}" type="presOf" srcId="{08E87D47-8B57-4692-B913-EAABE2A4A7D9}" destId="{19823216-2FA1-4023-8AEF-02FF7E416DA8}" srcOrd="0" destOrd="0" presId="urn:microsoft.com/office/officeart/2005/8/layout/cycle2"/>
    <dgm:cxn modelId="{5865B36F-99E1-4DBB-A361-4E501E492DC7}" type="presOf" srcId="{0225A09A-3CF7-4E85-838B-C367EE28C84A}" destId="{452CB88E-F481-48D5-B515-B7D5361FE3FF}" srcOrd="1" destOrd="0" presId="urn:microsoft.com/office/officeart/2005/8/layout/cycle2"/>
    <dgm:cxn modelId="{D18563C9-2CE3-4B25-A547-714DDFEFF08D}" type="presOf" srcId="{66848C19-8444-4EB4-8CE7-CC9C4247571A}" destId="{F8EA7A0F-C4DE-4777-9E30-3EA75B065614}" srcOrd="0" destOrd="0" presId="urn:microsoft.com/office/officeart/2005/8/layout/cycle2"/>
    <dgm:cxn modelId="{DAC18ECF-BB20-488E-9398-8CE3C07588CD}" type="presOf" srcId="{1A6037B6-53C2-421C-88B0-1D6566BA8789}" destId="{4A53D559-442A-40F9-8C3E-37BA6FB30214}" srcOrd="1" destOrd="0" presId="urn:microsoft.com/office/officeart/2005/8/layout/cycle2"/>
    <dgm:cxn modelId="{AE005C17-6E7D-4BFF-BD97-F6714C48D3F3}" srcId="{0D9A63B0-A386-4BD6-A655-DE0EFEE176A8}" destId="{5D98E03F-092F-4DD8-BCD7-C5527DC28A19}" srcOrd="0" destOrd="0" parTransId="{067BD1A3-2A3F-4D92-8163-AFACB29BB4C2}" sibTransId="{68BF0321-F70F-4F85-92A2-1494743AF7F4}"/>
    <dgm:cxn modelId="{EB5EFAD3-95E3-4348-9C80-CD60FFEECF33}" type="presOf" srcId="{1A6037B6-53C2-421C-88B0-1D6566BA8789}" destId="{BB9946D5-E797-41C4-B6E1-9C1AB055D5DB}" srcOrd="0" destOrd="0" presId="urn:microsoft.com/office/officeart/2005/8/layout/cycle2"/>
    <dgm:cxn modelId="{480D6D45-93C9-4538-97B5-D499B2B3F99B}" type="presOf" srcId="{68BF0321-F70F-4F85-92A2-1494743AF7F4}" destId="{8C2E6904-1D2D-420A-A584-89A007671655}" srcOrd="0" destOrd="0" presId="urn:microsoft.com/office/officeart/2005/8/layout/cycle2"/>
    <dgm:cxn modelId="{E68BD4E4-6C9B-4C49-B9E9-2D09F34CC237}" srcId="{0D9A63B0-A386-4BD6-A655-DE0EFEE176A8}" destId="{24D90612-758E-4DC5-8F5F-38F10DC00225}" srcOrd="3" destOrd="0" parTransId="{014D153C-9D54-4C67-A7C9-E3EED11E401F}" sibTransId="{D9734E3B-54F0-4CB9-B2CA-82D1FF9D1CA4}"/>
    <dgm:cxn modelId="{488CFDF7-F715-4B8A-8B5D-72932A2976DB}" type="presOf" srcId="{811FB17A-5CC5-4864-A7E6-03536F20EDE0}" destId="{9C06F5F7-413F-415D-B5FD-539A7226B6F5}" srcOrd="1" destOrd="0" presId="urn:microsoft.com/office/officeart/2005/8/layout/cycle2"/>
    <dgm:cxn modelId="{99312739-CED4-4A55-94A5-8F010F94AD66}" srcId="{0D9A63B0-A386-4BD6-A655-DE0EFEE176A8}" destId="{482B5960-3F71-4AAB-B4E0-4FBD33CD551D}" srcOrd="1" destOrd="0" parTransId="{34DEC75A-D362-426B-BCE1-EF2AD28E08BD}" sibTransId="{66848C19-8444-4EB4-8CE7-CC9C4247571A}"/>
    <dgm:cxn modelId="{01358BE6-CA35-4A75-BC57-789233BD4872}" type="presOf" srcId="{9E01A644-ADA1-42B2-AAD1-1FA59159F7C8}" destId="{A16B2B40-BAC0-48EA-B2E9-981019F21522}" srcOrd="0" destOrd="0" presId="urn:microsoft.com/office/officeart/2005/8/layout/cycle2"/>
    <dgm:cxn modelId="{8A2A0045-1216-4394-A39D-D38B9465A112}" type="presOf" srcId="{68BF0321-F70F-4F85-92A2-1494743AF7F4}" destId="{55A6DD83-73DF-4D92-A42B-65B9541B62B8}" srcOrd="1" destOrd="0" presId="urn:microsoft.com/office/officeart/2005/8/layout/cycle2"/>
    <dgm:cxn modelId="{83E541F4-4B4E-4F93-A3E9-5EEC219DE653}" type="presOf" srcId="{9E01A644-ADA1-42B2-AAD1-1FA59159F7C8}" destId="{DAB16924-E4AE-437F-B0B7-10B3642F526A}" srcOrd="1" destOrd="0" presId="urn:microsoft.com/office/officeart/2005/8/layout/cycle2"/>
    <dgm:cxn modelId="{8EF321A1-6E91-4487-9BB1-F8AF63502933}" type="presOf" srcId="{CDB2DAB2-B2DF-4A37-A355-A9274E37FED0}" destId="{A78708AF-37EB-40E1-BFD1-8D1D7D2477AE}" srcOrd="0" destOrd="0" presId="urn:microsoft.com/office/officeart/2005/8/layout/cycle2"/>
    <dgm:cxn modelId="{B6E25F7F-A99D-4A71-A881-3F1C46967764}" srcId="{0D9A63B0-A386-4BD6-A655-DE0EFEE176A8}" destId="{CDB2DAB2-B2DF-4A37-A355-A9274E37FED0}" srcOrd="4" destOrd="0" parTransId="{2DF5D9A7-E9BE-4E32-A16C-1E7AC69FE408}" sibTransId="{1A6037B6-53C2-421C-88B0-1D6566BA8789}"/>
    <dgm:cxn modelId="{B44E2CB8-56A8-4C4B-984E-E9AED3660A75}" srcId="{0D9A63B0-A386-4BD6-A655-DE0EFEE176A8}" destId="{18E35976-B182-4A37-A6F6-B66D241990BE}" srcOrd="5" destOrd="0" parTransId="{22B02861-6987-4FA9-BCB2-91369EB9CFED}" sibTransId="{811FB17A-5CC5-4864-A7E6-03536F20EDE0}"/>
    <dgm:cxn modelId="{6D5B81FF-FEC1-4455-AC15-F8AC0216AC85}" type="presOf" srcId="{D9734E3B-54F0-4CB9-B2CA-82D1FF9D1CA4}" destId="{22ECBF35-1C36-48DC-847F-59381DB6A041}" srcOrd="1" destOrd="0" presId="urn:microsoft.com/office/officeart/2005/8/layout/cycle2"/>
    <dgm:cxn modelId="{0D71ABC0-932C-41A2-A135-E87CE237BC8E}" type="presOf" srcId="{FE3EE555-0C7E-4FB8-89C9-31920C7C55C2}" destId="{46F2C8F0-B1F9-4B7B-A877-36DC4DAC9F46}" srcOrd="0" destOrd="0" presId="urn:microsoft.com/office/officeart/2005/8/layout/cycle2"/>
    <dgm:cxn modelId="{FA0801F9-1A95-4134-939C-34BC6C7EA450}" type="presOf" srcId="{D9734E3B-54F0-4CB9-B2CA-82D1FF9D1CA4}" destId="{B345B35C-ED97-49F6-B52A-B8D124CA7813}" srcOrd="0" destOrd="0" presId="urn:microsoft.com/office/officeart/2005/8/layout/cycle2"/>
    <dgm:cxn modelId="{C03B26AB-529C-430F-ACC9-7661E4D4AED2}" type="presOf" srcId="{482B5960-3F71-4AAB-B4E0-4FBD33CD551D}" destId="{07223F32-3AA9-450B-8B30-A727414C6250}" srcOrd="0" destOrd="0" presId="urn:microsoft.com/office/officeart/2005/8/layout/cycle2"/>
    <dgm:cxn modelId="{23295E6E-9E91-4399-8D4D-549EEDD7A1C5}" type="presOf" srcId="{811FB17A-5CC5-4864-A7E6-03536F20EDE0}" destId="{164BF82F-4FE4-4321-BF31-AEB84F196A26}" srcOrd="0" destOrd="0" presId="urn:microsoft.com/office/officeart/2005/8/layout/cycle2"/>
    <dgm:cxn modelId="{A38D139C-27AD-471C-907D-495B09F15101}" srcId="{0D9A63B0-A386-4BD6-A655-DE0EFEE176A8}" destId="{08E87D47-8B57-4692-B913-EAABE2A4A7D9}" srcOrd="6" destOrd="0" parTransId="{990DA794-483E-4A62-B4F9-46CCE8610D4A}" sibTransId="{9E01A644-ADA1-42B2-AAD1-1FA59159F7C8}"/>
    <dgm:cxn modelId="{EA269894-E0E6-4A8F-805A-6C6BD9F60FF9}" srcId="{0D9A63B0-A386-4BD6-A655-DE0EFEE176A8}" destId="{FE3EE555-0C7E-4FB8-89C9-31920C7C55C2}" srcOrd="2" destOrd="0" parTransId="{38BA8C68-B4E8-4091-ABE8-59A2598B6339}" sibTransId="{0225A09A-3CF7-4E85-838B-C367EE28C84A}"/>
    <dgm:cxn modelId="{8D578ED9-6931-4E0A-A8BD-F260CA97D62F}" type="presOf" srcId="{66848C19-8444-4EB4-8CE7-CC9C4247571A}" destId="{0F58607C-6AF1-41D9-B296-AF383297409A}" srcOrd="1" destOrd="0" presId="urn:microsoft.com/office/officeart/2005/8/layout/cycle2"/>
    <dgm:cxn modelId="{E77CAF8F-8E86-450A-9C31-C717FD25D1C0}" type="presOf" srcId="{24D90612-758E-4DC5-8F5F-38F10DC00225}" destId="{0DCB8497-EBED-4EC9-A266-429F24D8D679}" srcOrd="0" destOrd="0" presId="urn:microsoft.com/office/officeart/2005/8/layout/cycle2"/>
    <dgm:cxn modelId="{211838C7-9A5A-47D9-868E-CD707075F9CA}" type="presParOf" srcId="{B65A6A0C-8A3B-4758-AF3A-909B3F7A48C1}" destId="{64D9AFE0-BF8B-46B3-97C3-BC93E4A722A8}" srcOrd="0" destOrd="0" presId="urn:microsoft.com/office/officeart/2005/8/layout/cycle2"/>
    <dgm:cxn modelId="{7F600805-D18C-44BF-AAD4-E4D867ACAF1B}" type="presParOf" srcId="{B65A6A0C-8A3B-4758-AF3A-909B3F7A48C1}" destId="{8C2E6904-1D2D-420A-A584-89A007671655}" srcOrd="1" destOrd="0" presId="urn:microsoft.com/office/officeart/2005/8/layout/cycle2"/>
    <dgm:cxn modelId="{C706FC78-2F77-4AD7-B5EE-AB46B5DB083E}" type="presParOf" srcId="{8C2E6904-1D2D-420A-A584-89A007671655}" destId="{55A6DD83-73DF-4D92-A42B-65B9541B62B8}" srcOrd="0" destOrd="0" presId="urn:microsoft.com/office/officeart/2005/8/layout/cycle2"/>
    <dgm:cxn modelId="{790FDB2B-3FFC-4E3A-A511-CB8EDA09E830}" type="presParOf" srcId="{B65A6A0C-8A3B-4758-AF3A-909B3F7A48C1}" destId="{07223F32-3AA9-450B-8B30-A727414C6250}" srcOrd="2" destOrd="0" presId="urn:microsoft.com/office/officeart/2005/8/layout/cycle2"/>
    <dgm:cxn modelId="{24673AF4-51B6-48D9-8A57-062E5D9743A0}" type="presParOf" srcId="{B65A6A0C-8A3B-4758-AF3A-909B3F7A48C1}" destId="{F8EA7A0F-C4DE-4777-9E30-3EA75B065614}" srcOrd="3" destOrd="0" presId="urn:microsoft.com/office/officeart/2005/8/layout/cycle2"/>
    <dgm:cxn modelId="{40995C24-1F33-4C73-9C8B-5CB593CB1EA2}" type="presParOf" srcId="{F8EA7A0F-C4DE-4777-9E30-3EA75B065614}" destId="{0F58607C-6AF1-41D9-B296-AF383297409A}" srcOrd="0" destOrd="0" presId="urn:microsoft.com/office/officeart/2005/8/layout/cycle2"/>
    <dgm:cxn modelId="{E6789879-676E-4043-A69B-AC1AB6F57CCD}" type="presParOf" srcId="{B65A6A0C-8A3B-4758-AF3A-909B3F7A48C1}" destId="{46F2C8F0-B1F9-4B7B-A877-36DC4DAC9F46}" srcOrd="4" destOrd="0" presId="urn:microsoft.com/office/officeart/2005/8/layout/cycle2"/>
    <dgm:cxn modelId="{71E55CA1-67EB-4F18-B805-F3E4821CDE61}" type="presParOf" srcId="{B65A6A0C-8A3B-4758-AF3A-909B3F7A48C1}" destId="{16825EB8-1A26-4F55-940E-EB3382773D2F}" srcOrd="5" destOrd="0" presId="urn:microsoft.com/office/officeart/2005/8/layout/cycle2"/>
    <dgm:cxn modelId="{D6306426-9C73-4D2E-8AB6-AA4CC5DF5D9B}" type="presParOf" srcId="{16825EB8-1A26-4F55-940E-EB3382773D2F}" destId="{452CB88E-F481-48D5-B515-B7D5361FE3FF}" srcOrd="0" destOrd="0" presId="urn:microsoft.com/office/officeart/2005/8/layout/cycle2"/>
    <dgm:cxn modelId="{54CE7DF9-AF20-47F2-9A30-FF30C567B021}" type="presParOf" srcId="{B65A6A0C-8A3B-4758-AF3A-909B3F7A48C1}" destId="{0DCB8497-EBED-4EC9-A266-429F24D8D679}" srcOrd="6" destOrd="0" presId="urn:microsoft.com/office/officeart/2005/8/layout/cycle2"/>
    <dgm:cxn modelId="{72569B5F-8151-492C-B346-277567582D9A}" type="presParOf" srcId="{B65A6A0C-8A3B-4758-AF3A-909B3F7A48C1}" destId="{B345B35C-ED97-49F6-B52A-B8D124CA7813}" srcOrd="7" destOrd="0" presId="urn:microsoft.com/office/officeart/2005/8/layout/cycle2"/>
    <dgm:cxn modelId="{C8D45DB9-3F02-437C-A8E7-E157108187AA}" type="presParOf" srcId="{B345B35C-ED97-49F6-B52A-B8D124CA7813}" destId="{22ECBF35-1C36-48DC-847F-59381DB6A041}" srcOrd="0" destOrd="0" presId="urn:microsoft.com/office/officeart/2005/8/layout/cycle2"/>
    <dgm:cxn modelId="{F6DBC0C8-0F84-4457-B31B-AA3CC207BF78}" type="presParOf" srcId="{B65A6A0C-8A3B-4758-AF3A-909B3F7A48C1}" destId="{A78708AF-37EB-40E1-BFD1-8D1D7D2477AE}" srcOrd="8" destOrd="0" presId="urn:microsoft.com/office/officeart/2005/8/layout/cycle2"/>
    <dgm:cxn modelId="{76D5B5DF-C1A3-44B4-8441-4DDC592ADA16}" type="presParOf" srcId="{B65A6A0C-8A3B-4758-AF3A-909B3F7A48C1}" destId="{BB9946D5-E797-41C4-B6E1-9C1AB055D5DB}" srcOrd="9" destOrd="0" presId="urn:microsoft.com/office/officeart/2005/8/layout/cycle2"/>
    <dgm:cxn modelId="{D52FDDC0-7B56-4CDE-A737-63DD660C5A69}" type="presParOf" srcId="{BB9946D5-E797-41C4-B6E1-9C1AB055D5DB}" destId="{4A53D559-442A-40F9-8C3E-37BA6FB30214}" srcOrd="0" destOrd="0" presId="urn:microsoft.com/office/officeart/2005/8/layout/cycle2"/>
    <dgm:cxn modelId="{0C4E6617-D01B-49CE-9533-BCD92DF90204}" type="presParOf" srcId="{B65A6A0C-8A3B-4758-AF3A-909B3F7A48C1}" destId="{54198681-283E-40C6-ADCF-9AA4C8A93125}" srcOrd="10" destOrd="0" presId="urn:microsoft.com/office/officeart/2005/8/layout/cycle2"/>
    <dgm:cxn modelId="{C72D3AC1-003E-44AE-8213-8C985750CF3E}" type="presParOf" srcId="{B65A6A0C-8A3B-4758-AF3A-909B3F7A48C1}" destId="{164BF82F-4FE4-4321-BF31-AEB84F196A26}" srcOrd="11" destOrd="0" presId="urn:microsoft.com/office/officeart/2005/8/layout/cycle2"/>
    <dgm:cxn modelId="{F3FD485D-0AEE-404A-BCC5-C3516AA9CAE9}" type="presParOf" srcId="{164BF82F-4FE4-4321-BF31-AEB84F196A26}" destId="{9C06F5F7-413F-415D-B5FD-539A7226B6F5}" srcOrd="0" destOrd="0" presId="urn:microsoft.com/office/officeart/2005/8/layout/cycle2"/>
    <dgm:cxn modelId="{E17C0D10-3275-477D-B085-CC1334076CD8}" type="presParOf" srcId="{B65A6A0C-8A3B-4758-AF3A-909B3F7A48C1}" destId="{19823216-2FA1-4023-8AEF-02FF7E416DA8}" srcOrd="12" destOrd="0" presId="urn:microsoft.com/office/officeart/2005/8/layout/cycle2"/>
    <dgm:cxn modelId="{C5CF380F-0531-4042-BC39-51559A7572CC}" type="presParOf" srcId="{B65A6A0C-8A3B-4758-AF3A-909B3F7A48C1}" destId="{A16B2B40-BAC0-48EA-B2E9-981019F21522}" srcOrd="13" destOrd="0" presId="urn:microsoft.com/office/officeart/2005/8/layout/cycle2"/>
    <dgm:cxn modelId="{63C37EEC-C867-43CF-976A-E73E5F2C6564}" type="presParOf" srcId="{A16B2B40-BAC0-48EA-B2E9-981019F21522}" destId="{DAB16924-E4AE-437F-B0B7-10B3642F526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9AFE0-BF8B-46B3-97C3-BC93E4A722A8}">
      <dsp:nvSpPr>
        <dsp:cNvPr id="0" name=""/>
        <dsp:cNvSpPr/>
      </dsp:nvSpPr>
      <dsp:spPr>
        <a:xfrm>
          <a:off x="2930484" y="218934"/>
          <a:ext cx="1959917" cy="7101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If </a:t>
          </a:r>
          <a:r>
            <a:rPr lang="en-US" sz="1600" kern="1200" dirty="0" smtClean="0"/>
            <a:t>not, </a:t>
          </a:r>
          <a:r>
            <a:rPr lang="en-US" sz="1600" kern="1200" dirty="0"/>
            <a:t>repeat process</a:t>
          </a:r>
        </a:p>
      </dsp:txBody>
      <dsp:txXfrm>
        <a:off x="3217507" y="322935"/>
        <a:ext cx="1385871" cy="502164"/>
      </dsp:txXfrm>
    </dsp:sp>
    <dsp:sp modelId="{8C2E6904-1D2D-420A-A584-89A007671655}">
      <dsp:nvSpPr>
        <dsp:cNvPr id="0" name=""/>
        <dsp:cNvSpPr/>
      </dsp:nvSpPr>
      <dsp:spPr>
        <a:xfrm rot="1112423">
          <a:off x="4748199" y="738353"/>
          <a:ext cx="322570" cy="341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750710" y="791257"/>
        <a:ext cx="225799" cy="204867"/>
      </dsp:txXfrm>
    </dsp:sp>
    <dsp:sp modelId="{07223F32-3AA9-450B-8B30-A727414C6250}">
      <dsp:nvSpPr>
        <dsp:cNvPr id="0" name=""/>
        <dsp:cNvSpPr/>
      </dsp:nvSpPr>
      <dsp:spPr>
        <a:xfrm>
          <a:off x="4938331" y="896489"/>
          <a:ext cx="1984724" cy="7101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Identify the problem</a:t>
          </a:r>
        </a:p>
      </dsp:txBody>
      <dsp:txXfrm>
        <a:off x="5228987" y="1000489"/>
        <a:ext cx="1403412" cy="502156"/>
      </dsp:txXfrm>
    </dsp:sp>
    <dsp:sp modelId="{F8EA7A0F-C4DE-4777-9E30-3EA75B065614}">
      <dsp:nvSpPr>
        <dsp:cNvPr id="0" name=""/>
        <dsp:cNvSpPr/>
      </dsp:nvSpPr>
      <dsp:spPr>
        <a:xfrm rot="4131073">
          <a:off x="6010582" y="1714844"/>
          <a:ext cx="330742" cy="341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042294" y="1736863"/>
        <a:ext cx="231519" cy="204867"/>
      </dsp:txXfrm>
    </dsp:sp>
    <dsp:sp modelId="{46F2C8F0-B1F9-4B7B-A877-36DC4DAC9F46}">
      <dsp:nvSpPr>
        <dsp:cNvPr id="0" name=""/>
        <dsp:cNvSpPr/>
      </dsp:nvSpPr>
      <dsp:spPr>
        <a:xfrm>
          <a:off x="5236309" y="2182859"/>
          <a:ext cx="2388641" cy="7220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Generate </a:t>
          </a:r>
          <a:r>
            <a:rPr lang="en-US" sz="1600" kern="1200" dirty="0" smtClean="0"/>
            <a:t>possible </a:t>
          </a:r>
          <a:r>
            <a:rPr lang="en-US" sz="1600" kern="1200" dirty="0"/>
            <a:t>solutions</a:t>
          </a:r>
        </a:p>
      </dsp:txBody>
      <dsp:txXfrm>
        <a:off x="5586117" y="2288607"/>
        <a:ext cx="1689025" cy="510598"/>
      </dsp:txXfrm>
    </dsp:sp>
    <dsp:sp modelId="{16825EB8-1A26-4F55-940E-EB3382773D2F}">
      <dsp:nvSpPr>
        <dsp:cNvPr id="0" name=""/>
        <dsp:cNvSpPr/>
      </dsp:nvSpPr>
      <dsp:spPr>
        <a:xfrm rot="7017495">
          <a:off x="6039475" y="2916961"/>
          <a:ext cx="229170" cy="341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6089434" y="2954610"/>
        <a:ext cx="160419" cy="204867"/>
      </dsp:txXfrm>
    </dsp:sp>
    <dsp:sp modelId="{0DCB8497-EBED-4EC9-A266-429F24D8D679}">
      <dsp:nvSpPr>
        <dsp:cNvPr id="0" name=""/>
        <dsp:cNvSpPr/>
      </dsp:nvSpPr>
      <dsp:spPr>
        <a:xfrm>
          <a:off x="4588462" y="3282287"/>
          <a:ext cx="2558656" cy="7364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Evaluate suggested solutions</a:t>
          </a:r>
        </a:p>
      </dsp:txBody>
      <dsp:txXfrm>
        <a:off x="4963168" y="3390143"/>
        <a:ext cx="1809244" cy="520778"/>
      </dsp:txXfrm>
    </dsp:sp>
    <dsp:sp modelId="{B345B35C-ED97-49F6-B52A-B8D124CA7813}">
      <dsp:nvSpPr>
        <dsp:cNvPr id="0" name=""/>
        <dsp:cNvSpPr/>
      </dsp:nvSpPr>
      <dsp:spPr>
        <a:xfrm rot="10710600">
          <a:off x="4329127" y="3471199"/>
          <a:ext cx="210349" cy="341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392221" y="3538668"/>
        <a:ext cx="147244" cy="204867"/>
      </dsp:txXfrm>
    </dsp:sp>
    <dsp:sp modelId="{A78708AF-37EB-40E1-BFD1-8D1D7D2477AE}">
      <dsp:nvSpPr>
        <dsp:cNvPr id="0" name=""/>
        <dsp:cNvSpPr/>
      </dsp:nvSpPr>
      <dsp:spPr>
        <a:xfrm>
          <a:off x="2300607" y="3357586"/>
          <a:ext cx="1898508" cy="7220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Choose best Solution</a:t>
          </a:r>
        </a:p>
      </dsp:txBody>
      <dsp:txXfrm>
        <a:off x="2578637" y="3463333"/>
        <a:ext cx="1342448" cy="510589"/>
      </dsp:txXfrm>
    </dsp:sp>
    <dsp:sp modelId="{BB9946D5-E797-41C4-B6E1-9C1AB055D5DB}">
      <dsp:nvSpPr>
        <dsp:cNvPr id="0" name=""/>
        <dsp:cNvSpPr/>
      </dsp:nvSpPr>
      <dsp:spPr>
        <a:xfrm rot="13269153">
          <a:off x="2460739" y="3009038"/>
          <a:ext cx="345098" cy="341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550519" y="3111031"/>
        <a:ext cx="242665" cy="204867"/>
      </dsp:txXfrm>
    </dsp:sp>
    <dsp:sp modelId="{54198681-283E-40C6-ADCF-9AA4C8A93125}">
      <dsp:nvSpPr>
        <dsp:cNvPr id="0" name=""/>
        <dsp:cNvSpPr/>
      </dsp:nvSpPr>
      <dsp:spPr>
        <a:xfrm>
          <a:off x="973081" y="2251555"/>
          <a:ext cx="2037716" cy="7353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Implement solution chosen</a:t>
          </a:r>
        </a:p>
      </dsp:txBody>
      <dsp:txXfrm>
        <a:off x="1271498" y="2359247"/>
        <a:ext cx="1440882" cy="519983"/>
      </dsp:txXfrm>
    </dsp:sp>
    <dsp:sp modelId="{164BF82F-4FE4-4321-BF31-AEB84F196A26}">
      <dsp:nvSpPr>
        <dsp:cNvPr id="0" name=""/>
        <dsp:cNvSpPr/>
      </dsp:nvSpPr>
      <dsp:spPr>
        <a:xfrm rot="16922672">
          <a:off x="2007053" y="1899170"/>
          <a:ext cx="204199" cy="341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031291" y="1997415"/>
        <a:ext cx="142939" cy="204867"/>
      </dsp:txXfrm>
    </dsp:sp>
    <dsp:sp modelId="{19823216-2FA1-4023-8AEF-02FF7E416DA8}">
      <dsp:nvSpPr>
        <dsp:cNvPr id="0" name=""/>
        <dsp:cNvSpPr/>
      </dsp:nvSpPr>
      <dsp:spPr>
        <a:xfrm>
          <a:off x="1321986" y="1053551"/>
          <a:ext cx="1832191" cy="8241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baseline="0" dirty="0"/>
            <a:t>Problem resolved</a:t>
          </a:r>
        </a:p>
      </dsp:txBody>
      <dsp:txXfrm>
        <a:off x="1590304" y="1174248"/>
        <a:ext cx="1295555" cy="582779"/>
      </dsp:txXfrm>
    </dsp:sp>
    <dsp:sp modelId="{A16B2B40-BAC0-48EA-B2E9-981019F21522}">
      <dsp:nvSpPr>
        <dsp:cNvPr id="0" name=""/>
        <dsp:cNvSpPr/>
      </dsp:nvSpPr>
      <dsp:spPr>
        <a:xfrm rot="19916139">
          <a:off x="2926861" y="842709"/>
          <a:ext cx="318794" cy="341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932484" y="933495"/>
        <a:ext cx="223156" cy="20486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B8D8A-0857-4DF0-B35C-7D2380A34142}" type="datetimeFigureOut">
              <a:rPr lang="en-US" smtClean="0"/>
              <a:t>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1D1CD-EB0F-4148-A60B-22C9F07D16B3}" type="slidenum">
              <a:rPr lang="en-US" smtClean="0"/>
              <a:t>‹#›</a:t>
            </a:fld>
            <a:endParaRPr lang="en-US"/>
          </a:p>
        </p:txBody>
      </p:sp>
    </p:spTree>
    <p:extLst>
      <p:ext uri="{BB962C8B-B14F-4D97-AF65-F5344CB8AC3E}">
        <p14:creationId xmlns:p14="http://schemas.microsoft.com/office/powerpoint/2010/main" val="68094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a:t>
            </a:r>
            <a:r>
              <a:rPr lang="en-US" b="1" u="sng" baseline="0" dirty="0" smtClean="0"/>
              <a:t>Notes</a:t>
            </a:r>
            <a:r>
              <a:rPr lang="en-US" b="1" u="sng" baseline="0" dirty="0"/>
              <a:t>:</a:t>
            </a:r>
          </a:p>
          <a:p>
            <a:r>
              <a:rPr lang="en-US" b="0" u="none" baseline="0" dirty="0"/>
              <a:t>You can frame the objectives by adding these additional points:</a:t>
            </a:r>
          </a:p>
          <a:p>
            <a:pPr marL="628594" lvl="1" indent="-171435">
              <a:buFont typeface="Arial" panose="020B0604020202020204" pitchFamily="34" charset="0"/>
              <a:buChar char="•"/>
            </a:pPr>
            <a:r>
              <a:rPr lang="en-US" baseline="0" dirty="0"/>
              <a:t>Focus on what conflict is to participants working in LTC.</a:t>
            </a:r>
          </a:p>
          <a:p>
            <a:pPr marL="628594" lvl="1" indent="-171435">
              <a:buFont typeface="Arial" panose="020B0604020202020204" pitchFamily="34" charset="0"/>
              <a:buChar char="•"/>
            </a:pPr>
            <a:r>
              <a:rPr lang="en-US" baseline="0" dirty="0"/>
              <a:t>Conflict has benefits. </a:t>
            </a:r>
          </a:p>
          <a:p>
            <a:pPr marL="628594" lvl="1" indent="-171435">
              <a:buFont typeface="Arial" panose="020B0604020202020204" pitchFamily="34" charset="0"/>
              <a:buChar char="•"/>
            </a:pPr>
            <a:r>
              <a:rPr lang="en-US" baseline="0" dirty="0" smtClean="0"/>
              <a:t>The purpose </a:t>
            </a:r>
            <a:r>
              <a:rPr lang="en-US" baseline="0" dirty="0"/>
              <a:t>of today is not to talk about how to tell someone to do their work.</a:t>
            </a:r>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a:t>
            </a:fld>
            <a:endParaRPr lang="en-CA" dirty="0"/>
          </a:p>
        </p:txBody>
      </p:sp>
    </p:spTree>
    <p:extLst>
      <p:ext uri="{BB962C8B-B14F-4D97-AF65-F5344CB8AC3E}">
        <p14:creationId xmlns:p14="http://schemas.microsoft.com/office/powerpoint/2010/main" val="368509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3200" b="1" u="sng" dirty="0"/>
              <a:t>Facilitator Notes:</a:t>
            </a:r>
          </a:p>
          <a:p>
            <a:r>
              <a:rPr lang="en-US" altLang="en-US" sz="3200" dirty="0"/>
              <a:t>Conflict is often associated with perceived unequal distribution of power, status, and resources.</a:t>
            </a:r>
          </a:p>
          <a:p>
            <a:r>
              <a:rPr lang="en-US" altLang="en-US" sz="3200" dirty="0"/>
              <a:t>This slide reviews some of the key sources of conflict identified in nursing.</a:t>
            </a:r>
          </a:p>
          <a:p>
            <a:pPr lvl="1"/>
            <a:endParaRPr lang="en-US" altLang="en-US" sz="2800" dirty="0"/>
          </a:p>
          <a:p>
            <a:r>
              <a:rPr lang="en-US" altLang="en-US" b="1" u="sng" dirty="0"/>
              <a:t>Reference:</a:t>
            </a:r>
          </a:p>
          <a:p>
            <a:r>
              <a:rPr lang="en-US" altLang="en-US" dirty="0"/>
              <a:t>Lazoritz</a:t>
            </a:r>
            <a:r>
              <a:rPr lang="en-US" altLang="en-US" baseline="0" dirty="0"/>
              <a:t> &amp; Carlson, (2008). In Weiss, S.A., &amp; Tappen, R. M. (2015). </a:t>
            </a:r>
            <a:r>
              <a:rPr lang="en-US" altLang="en-US" i="1" baseline="0" dirty="0"/>
              <a:t>Essentials of Nursing Leadership and Management. </a:t>
            </a:r>
            <a:r>
              <a:rPr lang="en-US" altLang="en-US" i="0" baseline="0" dirty="0"/>
              <a:t>(6</a:t>
            </a:r>
            <a:r>
              <a:rPr lang="en-US" altLang="en-US" i="0" baseline="30000" dirty="0"/>
              <a:t>th</a:t>
            </a:r>
            <a:r>
              <a:rPr lang="en-US" altLang="en-US" i="0" baseline="0" dirty="0"/>
              <a:t> ed.). Philadelphia: F.A. Davis Company.</a:t>
            </a:r>
            <a:endParaRPr lang="en-CA" altLang="en-US" dirty="0"/>
          </a:p>
        </p:txBody>
      </p:sp>
      <p:sp>
        <p:nvSpPr>
          <p:cNvPr id="583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5" indent="-228580" eaLnBrk="0" fontAlgn="base" hangingPunct="0">
              <a:spcBef>
                <a:spcPct val="0"/>
              </a:spcBef>
              <a:spcAft>
                <a:spcPct val="0"/>
              </a:spcAft>
              <a:defRPr>
                <a:solidFill>
                  <a:schemeClr val="tx1"/>
                </a:solidFill>
                <a:latin typeface="Arial" charset="0"/>
              </a:defRPr>
            </a:lvl7pPr>
            <a:lvl8pPr marL="3428695"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endParaRPr lang="en-CA" altLang="en-US" dirty="0"/>
          </a:p>
        </p:txBody>
      </p:sp>
      <p:sp>
        <p:nvSpPr>
          <p:cNvPr id="583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5" indent="-228580" eaLnBrk="0" fontAlgn="base" hangingPunct="0">
              <a:spcBef>
                <a:spcPct val="0"/>
              </a:spcBef>
              <a:spcAft>
                <a:spcPct val="0"/>
              </a:spcAft>
              <a:defRPr>
                <a:solidFill>
                  <a:schemeClr val="tx1"/>
                </a:solidFill>
                <a:latin typeface="Arial" charset="0"/>
              </a:defRPr>
            </a:lvl7pPr>
            <a:lvl8pPr marL="3428695"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EDA5C2A0-67D9-4E70-BA71-E45AF9D85CD6}" type="datetime1">
              <a:rPr lang="en-US" altLang="en-US" smtClean="0"/>
              <a:pPr/>
              <a:t>2/5/2019</a:t>
            </a:fld>
            <a:endParaRPr lang="en-CA" altLang="en-US" dirty="0"/>
          </a:p>
        </p:txBody>
      </p:sp>
      <p:sp>
        <p:nvSpPr>
          <p:cNvPr id="583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5" indent="-228580" eaLnBrk="0" fontAlgn="base" hangingPunct="0">
              <a:spcBef>
                <a:spcPct val="0"/>
              </a:spcBef>
              <a:spcAft>
                <a:spcPct val="0"/>
              </a:spcAft>
              <a:defRPr>
                <a:solidFill>
                  <a:schemeClr val="tx1"/>
                </a:solidFill>
                <a:latin typeface="Arial" charset="0"/>
              </a:defRPr>
            </a:lvl7pPr>
            <a:lvl8pPr marL="3428695"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3EB5B2DE-D3D7-46FE-8CBF-6FF88BB748E6}" type="slidenum">
              <a:rPr lang="en-CA" altLang="en-US" smtClean="0"/>
              <a:pPr/>
              <a:t>13</a:t>
            </a:fld>
            <a:endParaRPr lang="en-CA"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This slide further defines</a:t>
            </a:r>
            <a:r>
              <a:rPr lang="en-CA" altLang="en-US" baseline="0" dirty="0"/>
              <a:t> the sources of interpersonal conflict. </a:t>
            </a:r>
            <a:endParaRPr lang="en-CA"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5" indent="-228580" eaLnBrk="0" fontAlgn="base" hangingPunct="0">
              <a:spcBef>
                <a:spcPct val="0"/>
              </a:spcBef>
              <a:spcAft>
                <a:spcPct val="0"/>
              </a:spcAft>
              <a:defRPr>
                <a:solidFill>
                  <a:schemeClr val="tx1"/>
                </a:solidFill>
                <a:latin typeface="Arial" charset="0"/>
              </a:defRPr>
            </a:lvl7pPr>
            <a:lvl8pPr marL="3428695"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393B97F6-0937-4366-998E-476364E6C4B3}" type="slidenum">
              <a:rPr lang="en-US" altLang="en-US" smtClean="0"/>
              <a:pPr/>
              <a:t>14</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5" indent="-228580" eaLnBrk="0" fontAlgn="base" hangingPunct="0">
              <a:spcBef>
                <a:spcPct val="0"/>
              </a:spcBef>
              <a:spcAft>
                <a:spcPct val="0"/>
              </a:spcAft>
              <a:defRPr>
                <a:solidFill>
                  <a:schemeClr val="tx1"/>
                </a:solidFill>
                <a:latin typeface="Arial" charset="0"/>
              </a:defRPr>
            </a:lvl7pPr>
            <a:lvl8pPr marL="3428695"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09130FE2-88CD-41BE-88CA-DA78228AE9D5}" type="slidenum">
              <a:rPr lang="en-US" altLang="en-US" smtClean="0"/>
              <a:pPr/>
              <a:t>15</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5" indent="-228580" eaLnBrk="0" fontAlgn="base" hangingPunct="0">
              <a:spcBef>
                <a:spcPct val="0"/>
              </a:spcBef>
              <a:spcAft>
                <a:spcPct val="0"/>
              </a:spcAft>
              <a:defRPr>
                <a:solidFill>
                  <a:schemeClr val="tx1"/>
                </a:solidFill>
                <a:latin typeface="Arial" charset="0"/>
              </a:defRPr>
            </a:lvl7pPr>
            <a:lvl8pPr marL="3428695"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94CF1685-48C1-4C90-ADC3-FACF11C111CC}" type="slidenum">
              <a:rPr lang="en-US" altLang="en-US" smtClean="0"/>
              <a:pPr/>
              <a:t>16</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5" indent="-228580" eaLnBrk="0" fontAlgn="base" hangingPunct="0">
              <a:spcBef>
                <a:spcPct val="0"/>
              </a:spcBef>
              <a:spcAft>
                <a:spcPct val="0"/>
              </a:spcAft>
              <a:defRPr>
                <a:solidFill>
                  <a:schemeClr val="tx1"/>
                </a:solidFill>
                <a:latin typeface="Arial" charset="0"/>
              </a:defRPr>
            </a:lvl7pPr>
            <a:lvl8pPr marL="3428695"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81A7F73B-2B5A-41AD-A3E6-C8E27FBDDD08}" type="slidenum">
              <a:rPr lang="en-US" altLang="en-US" smtClean="0"/>
              <a:pPr/>
              <a:t>17</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4A0CD73-2839-4D54-9BD0-93BF15ABF770}" type="slidenum">
              <a:rPr lang="en-CA" smtClean="0"/>
              <a:t>18</a:t>
            </a:fld>
            <a:endParaRPr lang="en-CA" dirty="0"/>
          </a:p>
        </p:txBody>
      </p:sp>
    </p:spTree>
    <p:extLst>
      <p:ext uri="{BB962C8B-B14F-4D97-AF65-F5344CB8AC3E}">
        <p14:creationId xmlns:p14="http://schemas.microsoft.com/office/powerpoint/2010/main" val="282855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a:t>Facilitator </a:t>
            </a:r>
            <a:r>
              <a:rPr lang="en-US" altLang="en-US" b="1" u="sng" dirty="0" smtClean="0"/>
              <a:t>Notes</a:t>
            </a:r>
            <a:r>
              <a:rPr lang="en-US" altLang="en-US" b="1" u="sng" dirty="0"/>
              <a:t>:</a:t>
            </a:r>
          </a:p>
          <a:p>
            <a:r>
              <a:rPr lang="en-US" altLang="en-US" dirty="0"/>
              <a:t>This slide outlines the steps involved </a:t>
            </a:r>
            <a:r>
              <a:rPr lang="en-US" altLang="en-US" dirty="0" smtClean="0"/>
              <a:t>in resolving </a:t>
            </a:r>
            <a:r>
              <a:rPr lang="en-US" altLang="en-US" dirty="0"/>
              <a:t>conflict. The</a:t>
            </a:r>
            <a:r>
              <a:rPr lang="en-US" altLang="en-US" baseline="0" dirty="0"/>
              <a:t> next slide provides a concreate example</a:t>
            </a:r>
            <a:r>
              <a:rPr lang="en-US" altLang="en-US" baseline="0" dirty="0" smtClean="0"/>
              <a:t>.</a:t>
            </a:r>
          </a:p>
          <a:p>
            <a:endParaRPr lang="en-US" altLang="en-US" dirty="0"/>
          </a:p>
          <a:p>
            <a:r>
              <a:rPr lang="en-US" altLang="en-US" b="1" u="sng" dirty="0" smtClean="0"/>
              <a:t>S</a:t>
            </a:r>
            <a:r>
              <a:rPr lang="en-US" altLang="en-US" dirty="0" smtClean="0"/>
              <a:t> – speak</a:t>
            </a:r>
            <a:r>
              <a:rPr lang="en-US" altLang="en-US" baseline="0" dirty="0" smtClean="0"/>
              <a:t> </a:t>
            </a:r>
            <a:r>
              <a:rPr lang="en-US" altLang="en-US" baseline="0" dirty="0"/>
              <a:t>to the person who is the source of the problem – not their boss (also following the chain of command in nursing – professional approach), also means not bringing in </a:t>
            </a:r>
            <a:r>
              <a:rPr lang="en-US" altLang="en-US" baseline="0" dirty="0" smtClean="0"/>
              <a:t>your</a:t>
            </a:r>
          </a:p>
          <a:p>
            <a:r>
              <a:rPr lang="en-US" altLang="en-US" baseline="0" dirty="0" smtClean="0"/>
              <a:t>emotions </a:t>
            </a:r>
            <a:r>
              <a:rPr lang="en-US" altLang="en-US" baseline="0" dirty="0"/>
              <a:t>which is </a:t>
            </a:r>
            <a:r>
              <a:rPr lang="en-US" altLang="en-US" baseline="0" dirty="0" smtClean="0"/>
              <a:t>challenging</a:t>
            </a:r>
          </a:p>
          <a:p>
            <a:endParaRPr lang="en-US" altLang="en-US" baseline="0" dirty="0" smtClean="0"/>
          </a:p>
          <a:p>
            <a:r>
              <a:rPr lang="en-US" altLang="en-US" b="1" u="sng" baseline="0" dirty="0" smtClean="0"/>
              <a:t>T</a:t>
            </a:r>
            <a:r>
              <a:rPr lang="en-US" altLang="en-US" baseline="0" dirty="0" smtClean="0"/>
              <a:t> </a:t>
            </a:r>
            <a:r>
              <a:rPr lang="en-US" altLang="en-US" baseline="0" dirty="0"/>
              <a:t>– pick an appropriate time, not when you are both busy and cannot focus or are doing other things – set up a meeting time – never in front of </a:t>
            </a:r>
            <a:r>
              <a:rPr lang="en-US" altLang="en-US" baseline="0" dirty="0" smtClean="0"/>
              <a:t>others</a:t>
            </a:r>
          </a:p>
          <a:p>
            <a:endParaRPr lang="en-US" altLang="en-US" baseline="0" dirty="0" smtClean="0"/>
          </a:p>
          <a:p>
            <a:r>
              <a:rPr lang="en-US" altLang="en-US" b="1" u="sng" baseline="0" dirty="0" smtClean="0"/>
              <a:t>A</a:t>
            </a:r>
            <a:r>
              <a:rPr lang="en-US" altLang="en-US" baseline="0" dirty="0" smtClean="0"/>
              <a:t> </a:t>
            </a:r>
            <a:r>
              <a:rPr lang="en-US" altLang="en-US" baseline="0" dirty="0"/>
              <a:t>– make sure that the other person feels at ease – do not set it up to fail from the beginning – they will already feel stress – remember if they are guarded and defensive they will not hear you. Use their name when talking with them. Focus on the positive “</a:t>
            </a:r>
            <a:r>
              <a:rPr lang="en-US" altLang="en-US" baseline="0" dirty="0" smtClean="0"/>
              <a:t>Nancy, </a:t>
            </a:r>
            <a:r>
              <a:rPr lang="en-US" altLang="en-US" baseline="0" dirty="0"/>
              <a:t>I really appreciate you meeting with me today when you are so busy”.</a:t>
            </a:r>
          </a:p>
          <a:p>
            <a:endParaRPr lang="en-US" altLang="en-US" baseline="0" dirty="0" smtClean="0"/>
          </a:p>
          <a:p>
            <a:r>
              <a:rPr lang="en-US" altLang="en-US" b="1" u="sng" baseline="0" dirty="0" smtClean="0"/>
              <a:t>B</a:t>
            </a:r>
            <a:r>
              <a:rPr lang="en-US" altLang="en-US" baseline="0" dirty="0" smtClean="0"/>
              <a:t> </a:t>
            </a:r>
            <a:r>
              <a:rPr lang="en-US" altLang="en-US" baseline="0" dirty="0"/>
              <a:t>– never attack someone’s personality – only focus on the event or issue</a:t>
            </a:r>
          </a:p>
          <a:p>
            <a:endParaRPr lang="en-US" altLang="en-US" baseline="0" dirty="0" smtClean="0"/>
          </a:p>
          <a:p>
            <a:r>
              <a:rPr lang="en-US" altLang="en-US" b="1" u="sng" baseline="0" dirty="0" smtClean="0"/>
              <a:t>E</a:t>
            </a:r>
            <a:r>
              <a:rPr lang="en-US" altLang="en-US" baseline="0" dirty="0" smtClean="0"/>
              <a:t> </a:t>
            </a:r>
            <a:r>
              <a:rPr lang="en-US" altLang="en-US" baseline="0" dirty="0"/>
              <a:t>– describe your emotions – how something made you feel – you own that – not in anger “I felt scared or I felt hurt etc.”</a:t>
            </a:r>
          </a:p>
          <a:p>
            <a:endParaRPr lang="en-US" altLang="en-US" baseline="0" dirty="0" smtClean="0"/>
          </a:p>
          <a:p>
            <a:r>
              <a:rPr lang="en-US" altLang="en-US" b="1" u="sng" baseline="0" dirty="0" smtClean="0"/>
              <a:t>N</a:t>
            </a:r>
            <a:r>
              <a:rPr lang="en-US" altLang="en-US" baseline="0" dirty="0" smtClean="0"/>
              <a:t> </a:t>
            </a:r>
            <a:r>
              <a:rPr lang="en-US" altLang="en-US" baseline="0" dirty="0"/>
              <a:t>– focus on the need that you want to have accomplished or met – “I need to feel safe at </a:t>
            </a:r>
            <a:r>
              <a:rPr lang="en-US" altLang="en-US" baseline="0" dirty="0" smtClean="0"/>
              <a:t>work; </a:t>
            </a:r>
            <a:r>
              <a:rPr lang="en-US" altLang="en-US" baseline="0" dirty="0"/>
              <a:t>I need to know that when I perform a </a:t>
            </a:r>
            <a:r>
              <a:rPr lang="en-US" altLang="en-US" baseline="0" dirty="0" smtClean="0"/>
              <a:t>procedure, </a:t>
            </a:r>
            <a:r>
              <a:rPr lang="en-US" altLang="en-US" baseline="0" dirty="0"/>
              <a:t>my equipment will be safe and in working order”</a:t>
            </a:r>
            <a:endParaRPr lang="en-CA" altLang="en-US" dirty="0"/>
          </a:p>
        </p:txBody>
      </p:sp>
      <p:sp>
        <p:nvSpPr>
          <p:cNvPr id="57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5" indent="-228580" eaLnBrk="0" fontAlgn="base" hangingPunct="0">
              <a:spcBef>
                <a:spcPct val="0"/>
              </a:spcBef>
              <a:spcAft>
                <a:spcPct val="0"/>
              </a:spcAft>
              <a:defRPr>
                <a:solidFill>
                  <a:schemeClr val="tx1"/>
                </a:solidFill>
                <a:latin typeface="Arial" charset="0"/>
              </a:defRPr>
            </a:lvl7pPr>
            <a:lvl8pPr marL="3428695"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endParaRPr lang="en-CA" altLang="en-US" dirty="0"/>
          </a:p>
        </p:txBody>
      </p:sp>
      <p:sp>
        <p:nvSpPr>
          <p:cNvPr id="573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5" indent="-228580" eaLnBrk="0" fontAlgn="base" hangingPunct="0">
              <a:spcBef>
                <a:spcPct val="0"/>
              </a:spcBef>
              <a:spcAft>
                <a:spcPct val="0"/>
              </a:spcAft>
              <a:defRPr>
                <a:solidFill>
                  <a:schemeClr val="tx1"/>
                </a:solidFill>
                <a:latin typeface="Arial" charset="0"/>
              </a:defRPr>
            </a:lvl7pPr>
            <a:lvl8pPr marL="3428695"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B7FF3500-FD99-482E-83F3-21171CA4E8D6}" type="datetime1">
              <a:rPr lang="en-US" altLang="en-US" smtClean="0"/>
              <a:pPr/>
              <a:t>2/5/2019</a:t>
            </a:fld>
            <a:endParaRPr lang="en-CA" altLang="en-US" dirty="0"/>
          </a:p>
        </p:txBody>
      </p:sp>
      <p:sp>
        <p:nvSpPr>
          <p:cNvPr id="5735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5" indent="-228580" eaLnBrk="0" fontAlgn="base" hangingPunct="0">
              <a:spcBef>
                <a:spcPct val="0"/>
              </a:spcBef>
              <a:spcAft>
                <a:spcPct val="0"/>
              </a:spcAft>
              <a:defRPr>
                <a:solidFill>
                  <a:schemeClr val="tx1"/>
                </a:solidFill>
                <a:latin typeface="Arial" charset="0"/>
              </a:defRPr>
            </a:lvl7pPr>
            <a:lvl8pPr marL="3428695"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3235524B-C0E4-47BD-BC79-1BD4C28DA341}" type="slidenum">
              <a:rPr lang="en-CA" altLang="en-US" smtClean="0"/>
              <a:pPr/>
              <a:t>19</a:t>
            </a:fld>
            <a:endParaRPr lang="en-CA"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altLang="en-US" b="1" u="sng" dirty="0"/>
              <a:t>Facilitator </a:t>
            </a:r>
            <a:r>
              <a:rPr lang="en-US" altLang="en-US" b="1" u="sng" dirty="0" smtClean="0"/>
              <a:t>Notes</a:t>
            </a:r>
            <a:r>
              <a:rPr lang="en-US" altLang="en-US" b="1" u="sng" dirty="0"/>
              <a:t>:</a:t>
            </a:r>
          </a:p>
          <a:p>
            <a:r>
              <a:rPr lang="en-CA" dirty="0"/>
              <a:t>Example of working</a:t>
            </a:r>
            <a:r>
              <a:rPr lang="en-CA" baseline="0" dirty="0"/>
              <a:t> through the steps of conflict resolution.</a:t>
            </a:r>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20</a:t>
            </a:fld>
            <a:endParaRPr lang="en-CA" dirty="0"/>
          </a:p>
        </p:txBody>
      </p:sp>
    </p:spTree>
    <p:extLst>
      <p:ext uri="{BB962C8B-B14F-4D97-AF65-F5344CB8AC3E}">
        <p14:creationId xmlns:p14="http://schemas.microsoft.com/office/powerpoint/2010/main" val="2949765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18">
              <a:defRPr/>
            </a:pPr>
            <a:r>
              <a:rPr lang="en-US" altLang="en-US" b="1" u="sng" dirty="0"/>
              <a:t>Facilitator </a:t>
            </a:r>
            <a:r>
              <a:rPr lang="en-US" altLang="en-US" b="1" u="sng" dirty="0" smtClean="0"/>
              <a:t>Notes</a:t>
            </a:r>
            <a:r>
              <a:rPr lang="en-US" altLang="en-US" b="1" u="sng" dirty="0"/>
              <a:t>:</a:t>
            </a:r>
          </a:p>
          <a:p>
            <a:pPr defTabSz="914318">
              <a:defRPr/>
            </a:pPr>
            <a:r>
              <a:rPr lang="en-US" altLang="en-US" b="0" dirty="0"/>
              <a:t>This slide lists</a:t>
            </a:r>
            <a:r>
              <a:rPr lang="en-US" altLang="en-US" b="0" baseline="0" dirty="0"/>
              <a:t> common elements that interfere with communication.</a:t>
            </a:r>
            <a:endParaRPr lang="en-US" altLang="en-US" b="0" dirty="0"/>
          </a:p>
          <a:p>
            <a:endParaRPr lang="en-CA"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5" indent="-228580" eaLnBrk="0" fontAlgn="base" hangingPunct="0">
              <a:spcBef>
                <a:spcPct val="0"/>
              </a:spcBef>
              <a:spcAft>
                <a:spcPct val="0"/>
              </a:spcAft>
              <a:defRPr>
                <a:solidFill>
                  <a:schemeClr val="tx1"/>
                </a:solidFill>
                <a:latin typeface="Arial" charset="0"/>
              </a:defRPr>
            </a:lvl7pPr>
            <a:lvl8pPr marL="3428695"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A44EB34C-2428-4734-9EB6-DCF0943A8295}" type="slidenum">
              <a:rPr lang="en-US" altLang="en-US" smtClean="0"/>
              <a:pPr/>
              <a:t>21</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4A0CD73-2839-4D54-9BD0-93BF15ABF770}" type="slidenum">
              <a:rPr lang="en-CA" smtClean="0"/>
              <a:t>22</a:t>
            </a:fld>
            <a:endParaRPr lang="en-CA" dirty="0"/>
          </a:p>
        </p:txBody>
      </p:sp>
    </p:spTree>
    <p:extLst>
      <p:ext uri="{BB962C8B-B14F-4D97-AF65-F5344CB8AC3E}">
        <p14:creationId xmlns:p14="http://schemas.microsoft.com/office/powerpoint/2010/main" val="407583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a:t>
            </a:r>
            <a:r>
              <a:rPr lang="en-US" b="1" u="sng" dirty="0" smtClean="0"/>
              <a:t>Notes</a:t>
            </a:r>
            <a:r>
              <a:rPr lang="en-US" b="1" u="sng" dirty="0"/>
              <a:t>:</a:t>
            </a:r>
          </a:p>
          <a:p>
            <a:r>
              <a:rPr lang="en-US" b="0" u="none" dirty="0"/>
              <a:t>Gary Furlong is an expert in</a:t>
            </a:r>
            <a:r>
              <a:rPr lang="en-US" b="0" u="none" baseline="0" dirty="0"/>
              <a:t> conflict resolution and corporate performance. He practices in Toronto, </a:t>
            </a:r>
            <a:r>
              <a:rPr lang="en-US" b="0" u="none" baseline="0" dirty="0" smtClean="0"/>
              <a:t>Ontario, </a:t>
            </a:r>
            <a:r>
              <a:rPr lang="en-US" b="0" u="none" baseline="0" dirty="0"/>
              <a:t>as a professional mediator. He has a Master of </a:t>
            </a:r>
            <a:r>
              <a:rPr lang="en-US" b="0" u="none" baseline="0" dirty="0" smtClean="0"/>
              <a:t>Laws </a:t>
            </a:r>
            <a:r>
              <a:rPr lang="en-US" b="0" u="none" baseline="0" dirty="0"/>
              <a:t>degree and has a professional certification on mediation. He wrote the “Conflict Resolution Tool Box”. </a:t>
            </a:r>
          </a:p>
          <a:p>
            <a:endParaRPr lang="en-US" b="0" u="none" baseline="0" dirty="0"/>
          </a:p>
          <a:p>
            <a:pPr defTabSz="914318">
              <a:defRPr/>
            </a:pPr>
            <a:r>
              <a:rPr lang="en-CA" b="1" dirty="0"/>
              <a:t>Reference:</a:t>
            </a:r>
          </a:p>
          <a:p>
            <a:pPr defTabSz="914318">
              <a:defRPr/>
            </a:pPr>
            <a:r>
              <a:rPr lang="en-CA" dirty="0"/>
              <a:t>Furlong, G. T. (2005). </a:t>
            </a:r>
            <a:r>
              <a:rPr lang="en-CA" i="1" dirty="0"/>
              <a:t>The conflict resolution toolbox. Models &amp; maps for analyzing, diagnosing, and resolving conflict. </a:t>
            </a:r>
            <a:r>
              <a:rPr lang="en-CA" i="0" dirty="0"/>
              <a:t>Mississauga, Ontario: John Wiley &amp; Sons Canada, Ltd.</a:t>
            </a:r>
          </a:p>
          <a:p>
            <a:endParaRPr lang="en-US" b="0" u="none" baseline="0" dirty="0"/>
          </a:p>
          <a:p>
            <a:endParaRPr lang="en-CA" b="0" u="none" dirty="0"/>
          </a:p>
        </p:txBody>
      </p:sp>
      <p:sp>
        <p:nvSpPr>
          <p:cNvPr id="4" name="Slide Number Placeholder 3"/>
          <p:cNvSpPr>
            <a:spLocks noGrp="1"/>
          </p:cNvSpPr>
          <p:nvPr>
            <p:ph type="sldNum" sz="quarter" idx="10"/>
          </p:nvPr>
        </p:nvSpPr>
        <p:spPr/>
        <p:txBody>
          <a:bodyPr/>
          <a:lstStyle/>
          <a:p>
            <a:fld id="{44A0CD73-2839-4D54-9BD0-93BF15ABF770}" type="slidenum">
              <a:rPr lang="en-CA" smtClean="0"/>
              <a:t>4</a:t>
            </a:fld>
            <a:endParaRPr lang="en-CA" dirty="0"/>
          </a:p>
        </p:txBody>
      </p:sp>
    </p:spTree>
    <p:extLst>
      <p:ext uri="{BB962C8B-B14F-4D97-AF65-F5344CB8AC3E}">
        <p14:creationId xmlns:p14="http://schemas.microsoft.com/office/powerpoint/2010/main" val="2407137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23</a:t>
            </a:fld>
            <a:endParaRPr lang="en-CA" dirty="0"/>
          </a:p>
        </p:txBody>
      </p:sp>
    </p:spTree>
    <p:extLst>
      <p:ext uri="{BB962C8B-B14F-4D97-AF65-F5344CB8AC3E}">
        <p14:creationId xmlns:p14="http://schemas.microsoft.com/office/powerpoint/2010/main" val="1947937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altLang="en-US" b="1" u="sng" baseline="0" dirty="0"/>
              <a:t>Reference:</a:t>
            </a:r>
          </a:p>
          <a:p>
            <a:pPr defTabSz="914318">
              <a:defRPr/>
            </a:pPr>
            <a:r>
              <a:rPr lang="en-US" altLang="en-US" baseline="0" dirty="0"/>
              <a:t>Weiss, S.A., &amp; Tappen, R. M. (2015). </a:t>
            </a:r>
            <a:r>
              <a:rPr lang="en-US" altLang="en-US" i="1" baseline="0" dirty="0"/>
              <a:t>Essentials of Nursing Leadership and Management. </a:t>
            </a:r>
            <a:r>
              <a:rPr lang="en-US" altLang="en-US" i="0" baseline="0" dirty="0"/>
              <a:t>(6</a:t>
            </a:r>
            <a:r>
              <a:rPr lang="en-US" altLang="en-US" i="0" baseline="30000" dirty="0"/>
              <a:t>th</a:t>
            </a:r>
            <a:r>
              <a:rPr lang="en-US" altLang="en-US" i="0" baseline="0" dirty="0"/>
              <a:t> ed.). Philadelphia: F.A. Davis Company.</a:t>
            </a:r>
            <a:endParaRPr lang="en-CA" altLang="en-US" dirty="0"/>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24</a:t>
            </a:fld>
            <a:endParaRPr lang="en-CA" dirty="0"/>
          </a:p>
        </p:txBody>
      </p:sp>
    </p:spTree>
    <p:extLst>
      <p:ext uri="{BB962C8B-B14F-4D97-AF65-F5344CB8AC3E}">
        <p14:creationId xmlns:p14="http://schemas.microsoft.com/office/powerpoint/2010/main" val="3940045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25</a:t>
            </a:fld>
            <a:endParaRPr lang="en-CA" dirty="0"/>
          </a:p>
        </p:txBody>
      </p:sp>
    </p:spTree>
    <p:extLst>
      <p:ext uri="{BB962C8B-B14F-4D97-AF65-F5344CB8AC3E}">
        <p14:creationId xmlns:p14="http://schemas.microsoft.com/office/powerpoint/2010/main" val="2552264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4A0CD73-2839-4D54-9BD0-93BF15ABF770}" type="slidenum">
              <a:rPr lang="en-CA" smtClean="0"/>
              <a:t>26</a:t>
            </a:fld>
            <a:endParaRPr lang="en-CA" dirty="0"/>
          </a:p>
        </p:txBody>
      </p:sp>
    </p:spTree>
    <p:extLst>
      <p:ext uri="{BB962C8B-B14F-4D97-AF65-F5344CB8AC3E}">
        <p14:creationId xmlns:p14="http://schemas.microsoft.com/office/powerpoint/2010/main" val="1639877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Objective: </a:t>
            </a:r>
            <a:r>
              <a:rPr lang="en-CA" dirty="0"/>
              <a:t>To apply</a:t>
            </a:r>
            <a:r>
              <a:rPr lang="en-CA" baseline="0" dirty="0"/>
              <a:t> the principles of conflict resolution to scenarios in LTC using a small group activity.</a:t>
            </a:r>
          </a:p>
          <a:p>
            <a:endParaRPr lang="en-CA" baseline="0" dirty="0"/>
          </a:p>
          <a:p>
            <a:r>
              <a:rPr lang="en-CA" b="1" baseline="0" dirty="0"/>
              <a:t>Handout </a:t>
            </a:r>
            <a:r>
              <a:rPr lang="en-CA" b="1" baseline="0" dirty="0" smtClean="0"/>
              <a:t>Resource</a:t>
            </a:r>
            <a:r>
              <a:rPr lang="en-CA" b="1" baseline="0" dirty="0"/>
              <a:t>: </a:t>
            </a:r>
            <a:r>
              <a:rPr lang="en-CA" baseline="0" dirty="0"/>
              <a:t>Refer to </a:t>
            </a:r>
            <a:r>
              <a:rPr lang="en-CA" baseline="0" dirty="0" smtClean="0"/>
              <a:t>Appendix </a:t>
            </a:r>
            <a:r>
              <a:rPr lang="en-CA" baseline="0" dirty="0"/>
              <a:t>9 of the </a:t>
            </a:r>
            <a:r>
              <a:rPr lang="en-CA" baseline="0" dirty="0" smtClean="0"/>
              <a:t>Facilitator Guide</a:t>
            </a:r>
            <a:r>
              <a:rPr lang="en-CA" baseline="0" dirty="0"/>
              <a:t>.</a:t>
            </a:r>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27</a:t>
            </a:fld>
            <a:endParaRPr lang="en-CA" dirty="0"/>
          </a:p>
        </p:txBody>
      </p:sp>
    </p:spTree>
    <p:extLst>
      <p:ext uri="{BB962C8B-B14F-4D97-AF65-F5344CB8AC3E}">
        <p14:creationId xmlns:p14="http://schemas.microsoft.com/office/powerpoint/2010/main" val="2542507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28</a:t>
            </a:fld>
            <a:endParaRPr lang="en-CA" dirty="0"/>
          </a:p>
        </p:txBody>
      </p:sp>
    </p:spTree>
    <p:extLst>
      <p:ext uri="{BB962C8B-B14F-4D97-AF65-F5344CB8AC3E}">
        <p14:creationId xmlns:p14="http://schemas.microsoft.com/office/powerpoint/2010/main" val="1821724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29</a:t>
            </a:fld>
            <a:endParaRPr lang="en-CA" dirty="0"/>
          </a:p>
        </p:txBody>
      </p:sp>
    </p:spTree>
    <p:extLst>
      <p:ext uri="{BB962C8B-B14F-4D97-AF65-F5344CB8AC3E}">
        <p14:creationId xmlns:p14="http://schemas.microsoft.com/office/powerpoint/2010/main" val="312539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b="1" u="sng" dirty="0"/>
              <a:t>Facilitator </a:t>
            </a:r>
            <a:r>
              <a:rPr lang="en-US" b="1" u="sng" dirty="0" smtClean="0"/>
              <a:t>Notes</a:t>
            </a:r>
            <a:r>
              <a:rPr lang="en-US" b="1" u="sng" dirty="0"/>
              <a:t>:</a:t>
            </a:r>
          </a:p>
          <a:p>
            <a:pPr defTabSz="914318">
              <a:defRPr/>
            </a:pPr>
            <a:r>
              <a:rPr lang="en-US" b="0" u="none" dirty="0"/>
              <a:t>Similar to the</a:t>
            </a:r>
            <a:r>
              <a:rPr lang="en-US" b="0" u="none" baseline="0" dirty="0"/>
              <a:t> </a:t>
            </a:r>
            <a:r>
              <a:rPr lang="en-US" b="0" u="none" dirty="0"/>
              <a:t>philosophy </a:t>
            </a:r>
            <a:r>
              <a:rPr lang="en-US" b="0" u="none" dirty="0" smtClean="0"/>
              <a:t>of </a:t>
            </a:r>
            <a:r>
              <a:rPr lang="en-US" b="0" u="none" dirty="0"/>
              <a:t>Mia Angelou in that people</a:t>
            </a:r>
            <a:r>
              <a:rPr lang="en-US" b="0" u="none" baseline="0" dirty="0"/>
              <a:t> remember how you made them feel not necessarily what you said.  It is important to realize that getting lost in our own emotions interferes with rational thought.</a:t>
            </a:r>
            <a:endParaRPr lang="en-US" b="0" u="none" dirty="0"/>
          </a:p>
          <a:p>
            <a:pPr defTabSz="914318">
              <a:defRPr/>
            </a:pPr>
            <a:endParaRPr lang="en-US" u="sng" dirty="0"/>
          </a:p>
          <a:p>
            <a:pPr defTabSz="914318">
              <a:defRPr/>
            </a:pPr>
            <a:r>
              <a:rPr lang="en-US" b="1" u="sng" dirty="0"/>
              <a:t>Reference:</a:t>
            </a:r>
          </a:p>
          <a:p>
            <a:pPr defTabSz="914318">
              <a:defRPr/>
            </a:pPr>
            <a:r>
              <a:rPr lang="en-US" dirty="0"/>
              <a:t>Beebe, S.A., Beebe, S.J., &amp; Ivy, D. (2013). </a:t>
            </a:r>
            <a:r>
              <a:rPr lang="en-US" i="1" dirty="0"/>
              <a:t>Communication principles for a lifetime </a:t>
            </a:r>
            <a:r>
              <a:rPr lang="en-US" dirty="0"/>
              <a:t>(5</a:t>
            </a:r>
            <a:r>
              <a:rPr lang="en-US" baseline="30000" dirty="0"/>
              <a:t>th</a:t>
            </a:r>
            <a:r>
              <a:rPr lang="en-US" dirty="0"/>
              <a:t> ed.) Toronto, ON: Pearson, Allyn &amp; Bacon.</a:t>
            </a:r>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5</a:t>
            </a:fld>
            <a:endParaRPr lang="en-CA" dirty="0"/>
          </a:p>
        </p:txBody>
      </p:sp>
    </p:spTree>
    <p:extLst>
      <p:ext uri="{BB962C8B-B14F-4D97-AF65-F5344CB8AC3E}">
        <p14:creationId xmlns:p14="http://schemas.microsoft.com/office/powerpoint/2010/main" val="3577111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a:t>
            </a:r>
            <a:r>
              <a:rPr lang="en-US" b="1" u="sng" baseline="0" dirty="0" smtClean="0"/>
              <a:t>Notes</a:t>
            </a:r>
            <a:r>
              <a:rPr lang="en-US" b="1" u="sng" baseline="0" dirty="0"/>
              <a:t>:</a:t>
            </a:r>
          </a:p>
          <a:p>
            <a:endParaRPr lang="en-US" b="1" u="sng" baseline="0" dirty="0"/>
          </a:p>
          <a:p>
            <a:r>
              <a:rPr lang="en-US" b="0" u="none" baseline="0" dirty="0" smtClean="0"/>
              <a:t>The objective is to identify </a:t>
            </a:r>
            <a:r>
              <a:rPr lang="en-US" b="0" u="none" baseline="0" dirty="0"/>
              <a:t>four common sources of interpersonal conflict in the </a:t>
            </a:r>
            <a:r>
              <a:rPr lang="en-US" b="0" u="none" baseline="0" dirty="0" smtClean="0"/>
              <a:t>workplace, </a:t>
            </a:r>
            <a:r>
              <a:rPr lang="en-US" b="0" u="none" baseline="0" dirty="0"/>
              <a:t>using examples of each. </a:t>
            </a:r>
            <a:r>
              <a:rPr lang="en-US" b="0" u="none" baseline="0" dirty="0" smtClean="0"/>
              <a:t>You </a:t>
            </a:r>
            <a:r>
              <a:rPr lang="en-US" b="0" u="none" baseline="0" dirty="0"/>
              <a:t>may wish to consider the following examples which correspond to the numbers on the slide. </a:t>
            </a:r>
            <a:endParaRPr lang="en-US" b="0" u="none" baseline="0" dirty="0" smtClean="0"/>
          </a:p>
          <a:p>
            <a:endParaRPr lang="en-US" b="0" u="none" baseline="0" dirty="0"/>
          </a:p>
          <a:p>
            <a:pPr marL="685739" lvl="1" indent="-228580">
              <a:buFont typeface="+mj-lt"/>
              <a:buAutoNum type="arabicPeriod"/>
            </a:pPr>
            <a:r>
              <a:rPr lang="en-US" b="0" u="none" baseline="0" dirty="0"/>
              <a:t>Being asked to do something you know would be irresponsible or unsafe, having your feelings ridiculed, pressure to give more time or attention to something you cannot</a:t>
            </a:r>
            <a:r>
              <a:rPr lang="en-CA" b="0" u="none" baseline="0" dirty="0"/>
              <a:t>, language barriers, being asked to give more information than you feel comfortable sharing.</a:t>
            </a:r>
          </a:p>
          <a:p>
            <a:pPr marL="685739" lvl="1" indent="-228580">
              <a:buFont typeface="+mj-lt"/>
              <a:buAutoNum type="arabicPeriod"/>
            </a:pPr>
            <a:r>
              <a:rPr lang="en-US" b="0" u="none" baseline="0" dirty="0"/>
              <a:t>Maintaining a sense of self in the face of hostility, being asked to do something </a:t>
            </a:r>
            <a:r>
              <a:rPr lang="en-US" b="0" u="none" baseline="0" dirty="0" smtClean="0"/>
              <a:t>that </a:t>
            </a:r>
            <a:r>
              <a:rPr lang="en-US" b="0" u="none" baseline="0" dirty="0"/>
              <a:t>is in conflict with your belief or values.</a:t>
            </a:r>
          </a:p>
          <a:p>
            <a:pPr marL="685739" lvl="1" indent="-228580">
              <a:buFont typeface="+mj-lt"/>
              <a:buAutoNum type="arabicPeriod"/>
            </a:pPr>
            <a:r>
              <a:rPr lang="en-US" b="0" u="none" baseline="0" dirty="0"/>
              <a:t>Differences in education or experience, differences in responsibility.</a:t>
            </a:r>
          </a:p>
          <a:p>
            <a:pPr marL="685739" lvl="1" indent="-228580">
              <a:buFont typeface="+mj-lt"/>
              <a:buAutoNum type="arabicPeriod"/>
            </a:pPr>
            <a:r>
              <a:rPr lang="en-US" b="0" u="none" baseline="0" dirty="0"/>
              <a:t>Emphasis on rapid decision making, complexity of care interventions.</a:t>
            </a:r>
            <a:endParaRPr lang="en-CA" b="0" u="none" baseline="0" dirty="0"/>
          </a:p>
          <a:p>
            <a:endParaRPr lang="en-US" b="0" u="none" baseline="0" dirty="0"/>
          </a:p>
          <a:p>
            <a:r>
              <a:rPr lang="en-US" b="1" u="sng" baseline="0" dirty="0"/>
              <a:t>Reference: </a:t>
            </a:r>
          </a:p>
          <a:p>
            <a:r>
              <a:rPr lang="en-US" b="0" u="none" baseline="0" dirty="0"/>
              <a:t>Arnold, E.C., &amp; Boggs, K.U. (2014). </a:t>
            </a:r>
            <a:r>
              <a:rPr lang="en-US" b="0" i="1" u="none" baseline="0" dirty="0"/>
              <a:t>Interpersonal Relationships: Professional Communication Skills for Nurses. </a:t>
            </a:r>
            <a:r>
              <a:rPr lang="en-US" b="0" i="0" u="none" baseline="0" dirty="0"/>
              <a:t>(7</a:t>
            </a:r>
            <a:r>
              <a:rPr lang="en-US" b="0" i="0" u="none" baseline="30000" dirty="0"/>
              <a:t>th</a:t>
            </a:r>
            <a:r>
              <a:rPr lang="en-US" b="0" i="0" u="none" baseline="0" dirty="0"/>
              <a:t> ed.). St. Louis, Missouri: Elsevier.</a:t>
            </a:r>
          </a:p>
        </p:txBody>
      </p:sp>
      <p:sp>
        <p:nvSpPr>
          <p:cNvPr id="4" name="Slide Number Placeholder 3"/>
          <p:cNvSpPr>
            <a:spLocks noGrp="1"/>
          </p:cNvSpPr>
          <p:nvPr>
            <p:ph type="sldNum" sz="quarter" idx="10"/>
          </p:nvPr>
        </p:nvSpPr>
        <p:spPr/>
        <p:txBody>
          <a:bodyPr/>
          <a:lstStyle/>
          <a:p>
            <a:fld id="{44A0CD73-2839-4D54-9BD0-93BF15ABF770}" type="slidenum">
              <a:rPr lang="en-CA" smtClean="0"/>
              <a:t>6</a:t>
            </a:fld>
            <a:endParaRPr lang="en-CA" dirty="0"/>
          </a:p>
        </p:txBody>
      </p:sp>
    </p:spTree>
    <p:extLst>
      <p:ext uri="{BB962C8B-B14F-4D97-AF65-F5344CB8AC3E}">
        <p14:creationId xmlns:p14="http://schemas.microsoft.com/office/powerpoint/2010/main" val="350746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a:t>
            </a:r>
            <a:r>
              <a:rPr lang="en-US" b="1" u="sng" dirty="0" smtClean="0"/>
              <a:t>Notes</a:t>
            </a:r>
            <a:r>
              <a:rPr lang="en-US" b="1" u="sng" dirty="0"/>
              <a:t>:</a:t>
            </a:r>
          </a:p>
          <a:p>
            <a:pPr marL="171435" indent="-171435">
              <a:buFont typeface="Arial" panose="020B0604020202020204" pitchFamily="34" charset="0"/>
              <a:buChar char="•"/>
            </a:pPr>
            <a:r>
              <a:rPr lang="en-US" b="0" u="none" dirty="0"/>
              <a:t>After the video </a:t>
            </a:r>
            <a:r>
              <a:rPr lang="en-US" b="0" u="none" dirty="0" smtClean="0"/>
              <a:t>clip, </a:t>
            </a:r>
            <a:r>
              <a:rPr lang="en-US" b="0" u="none" dirty="0"/>
              <a:t>ask participants</a:t>
            </a:r>
            <a:r>
              <a:rPr lang="en-US" b="0" u="none" baseline="0" dirty="0"/>
              <a:t> </a:t>
            </a:r>
            <a:r>
              <a:rPr lang="en-US" b="0" u="none" dirty="0"/>
              <a:t>to discuss</a:t>
            </a:r>
            <a:r>
              <a:rPr lang="en-US" b="0" u="none" baseline="0" dirty="0"/>
              <a:t> what they feel are their most significant forms of conflict at work.</a:t>
            </a:r>
          </a:p>
          <a:p>
            <a:pPr marL="171435" indent="-171435">
              <a:buFont typeface="Arial" panose="020B0604020202020204" pitchFamily="34" charset="0"/>
              <a:buChar char="•"/>
            </a:pPr>
            <a:r>
              <a:rPr lang="en-US" b="0" u="none" baseline="0" dirty="0" smtClean="0"/>
              <a:t>Have them take </a:t>
            </a:r>
            <a:r>
              <a:rPr lang="en-US" b="0" u="none" baseline="0" dirty="0"/>
              <a:t>a few minutes to write down how they have dealt with a difficult situation and what they would like to do </a:t>
            </a:r>
            <a:r>
              <a:rPr lang="en-US" b="0" u="none" baseline="0" dirty="0" smtClean="0"/>
              <a:t>differently</a:t>
            </a:r>
            <a:endParaRPr lang="en-CA" b="0" u="none" dirty="0"/>
          </a:p>
        </p:txBody>
      </p:sp>
      <p:sp>
        <p:nvSpPr>
          <p:cNvPr id="4" name="Slide Number Placeholder 3"/>
          <p:cNvSpPr>
            <a:spLocks noGrp="1"/>
          </p:cNvSpPr>
          <p:nvPr>
            <p:ph type="sldNum" sz="quarter" idx="10"/>
          </p:nvPr>
        </p:nvSpPr>
        <p:spPr/>
        <p:txBody>
          <a:bodyPr/>
          <a:lstStyle/>
          <a:p>
            <a:fld id="{44A0CD73-2839-4D54-9BD0-93BF15ABF770}" type="slidenum">
              <a:rPr lang="en-CA" smtClean="0"/>
              <a:t>7</a:t>
            </a:fld>
            <a:endParaRPr lang="en-CA" dirty="0"/>
          </a:p>
        </p:txBody>
      </p:sp>
    </p:spTree>
    <p:extLst>
      <p:ext uri="{BB962C8B-B14F-4D97-AF65-F5344CB8AC3E}">
        <p14:creationId xmlns:p14="http://schemas.microsoft.com/office/powerpoint/2010/main" val="347642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8</a:t>
            </a:fld>
            <a:endParaRPr lang="en-CA" dirty="0"/>
          </a:p>
        </p:txBody>
      </p:sp>
    </p:spTree>
    <p:extLst>
      <p:ext uri="{BB962C8B-B14F-4D97-AF65-F5344CB8AC3E}">
        <p14:creationId xmlns:p14="http://schemas.microsoft.com/office/powerpoint/2010/main" val="22102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Facilitators</a:t>
            </a:r>
            <a:r>
              <a:rPr lang="en-US" b="1" u="sng" baseline="0" dirty="0" smtClean="0"/>
              <a:t> Notes:</a:t>
            </a:r>
          </a:p>
          <a:p>
            <a:endParaRPr lang="en-US" b="1" u="sng" baseline="0" dirty="0" smtClean="0"/>
          </a:p>
          <a:p>
            <a:r>
              <a:rPr lang="en-US" baseline="0" dirty="0" smtClean="0"/>
              <a:t>There are several issues in the workplace that precipitate conflict. It is recommended that participants provide examples of each factor to generate thought. The facilitator can provide some examples if the participants are quiet. </a:t>
            </a:r>
          </a:p>
          <a:p>
            <a:endParaRPr lang="en-US" baseline="0" dirty="0" smtClean="0"/>
          </a:p>
          <a:p>
            <a:r>
              <a:rPr lang="en-US" b="1" baseline="0" dirty="0" smtClean="0"/>
              <a:t>Examples May Include:</a:t>
            </a:r>
          </a:p>
          <a:p>
            <a:pPr marL="171435" indent="-171435">
              <a:buFont typeface="Arial" panose="020B0604020202020204" pitchFamily="34" charset="0"/>
              <a:buChar char="•"/>
            </a:pPr>
            <a:r>
              <a:rPr lang="en-US" i="1" baseline="0" dirty="0" smtClean="0"/>
              <a:t>Physician</a:t>
            </a:r>
            <a:r>
              <a:rPr lang="en-US" baseline="0" dirty="0" smtClean="0"/>
              <a:t> – when nurses disagree with the plan of care or how the physician is communicating with the patient/family.</a:t>
            </a:r>
          </a:p>
          <a:p>
            <a:pPr marL="171435" indent="-171435">
              <a:buFont typeface="Arial" panose="020B0604020202020204" pitchFamily="34" charset="0"/>
              <a:buChar char="•"/>
            </a:pPr>
            <a:r>
              <a:rPr lang="en-US" i="1" baseline="0" dirty="0" smtClean="0"/>
              <a:t>Work load – </a:t>
            </a:r>
            <a:r>
              <a:rPr lang="en-US" i="0" baseline="0" dirty="0" smtClean="0"/>
              <a:t>how do you feel when you are not able to accomplish the tasks in a particular time frame, or when the work expectations exceed the time allotted for the work to be accomplished?</a:t>
            </a:r>
          </a:p>
          <a:p>
            <a:pPr marL="171435" indent="-171435">
              <a:buFont typeface="Arial" panose="020B0604020202020204" pitchFamily="34" charset="0"/>
              <a:buChar char="•"/>
            </a:pPr>
            <a:r>
              <a:rPr lang="en-US" i="1" baseline="0" dirty="0" smtClean="0"/>
              <a:t>Hostile Environment - </a:t>
            </a:r>
            <a:r>
              <a:rPr lang="en-US" i="0" baseline="0" dirty="0" smtClean="0"/>
              <a:t> feeling like people are not getting the work done efficiently, or there is stress in the workplace (such as horizontal violence)</a:t>
            </a:r>
          </a:p>
          <a:p>
            <a:pPr marL="171435" indent="-171435">
              <a:buFont typeface="Arial" panose="020B0604020202020204" pitchFamily="34" charset="0"/>
              <a:buChar char="•"/>
            </a:pPr>
            <a:r>
              <a:rPr lang="en-US" i="1" baseline="0" dirty="0" smtClean="0"/>
              <a:t>Unclear Job Description – </a:t>
            </a:r>
            <a:r>
              <a:rPr lang="en-US" i="0" baseline="0" dirty="0" smtClean="0"/>
              <a:t>This is a common concern in nursing and is particularly stressful for nurses that travel from one unit or facility to another</a:t>
            </a:r>
          </a:p>
          <a:p>
            <a:pPr marL="171435" indent="-171435">
              <a:buFont typeface="Arial" panose="020B0604020202020204" pitchFamily="34" charset="0"/>
              <a:buChar char="•"/>
            </a:pPr>
            <a:r>
              <a:rPr lang="en-US" i="1" baseline="0" dirty="0" smtClean="0"/>
              <a:t>Age or Gender – </a:t>
            </a:r>
            <a:r>
              <a:rPr lang="en-US" i="0" baseline="0" dirty="0" smtClean="0"/>
              <a:t>it is a good discussion to generate when you talk about “men” in nursing if there are men in the room; there has been a lot of recorded discrimination against men i.e.. Heavier (physically) assignments</a:t>
            </a:r>
          </a:p>
          <a:p>
            <a:pPr marL="171435" indent="-171435">
              <a:buFont typeface="Arial" panose="020B0604020202020204" pitchFamily="34" charset="0"/>
              <a:buChar char="•"/>
            </a:pPr>
            <a:r>
              <a:rPr lang="en-US" i="1" baseline="0" dirty="0" smtClean="0"/>
              <a:t>Dealing with Death – </a:t>
            </a:r>
            <a:r>
              <a:rPr lang="en-US" i="0" baseline="0" dirty="0" smtClean="0"/>
              <a:t>This might be a good time to talk about MAID and how it impacts nurses and patients</a:t>
            </a:r>
          </a:p>
          <a:p>
            <a:pPr marL="171435" indent="-171435">
              <a:buFont typeface="Arial" panose="020B0604020202020204" pitchFamily="34" charset="0"/>
              <a:buChar char="•"/>
            </a:pPr>
            <a:r>
              <a:rPr lang="en-US" i="1" baseline="0" dirty="0" smtClean="0"/>
              <a:t>Unpleasant Outcomes – </a:t>
            </a:r>
            <a:r>
              <a:rPr lang="en-US" i="0" baseline="0" dirty="0" smtClean="0"/>
              <a:t>Injury to a patient that might be a result of unsafe practices (this could generate discussions about why there are unsafe practices which is often linked to lack of support or pressures to accomplish “tasks”)</a:t>
            </a:r>
            <a:endParaRPr lang="en-CA" i="1" dirty="0"/>
          </a:p>
        </p:txBody>
      </p:sp>
      <p:sp>
        <p:nvSpPr>
          <p:cNvPr id="4" name="Slide Number Placeholder 3"/>
          <p:cNvSpPr>
            <a:spLocks noGrp="1"/>
          </p:cNvSpPr>
          <p:nvPr>
            <p:ph type="sldNum" sz="quarter" idx="10"/>
          </p:nvPr>
        </p:nvSpPr>
        <p:spPr/>
        <p:txBody>
          <a:bodyPr/>
          <a:lstStyle/>
          <a:p>
            <a:fld id="{44A0CD73-2839-4D54-9BD0-93BF15ABF770}" type="slidenum">
              <a:rPr lang="en-CA" smtClean="0"/>
              <a:t>9</a:t>
            </a:fld>
            <a:endParaRPr lang="en-CA" dirty="0"/>
          </a:p>
        </p:txBody>
      </p:sp>
    </p:spTree>
    <p:extLst>
      <p:ext uri="{BB962C8B-B14F-4D97-AF65-F5344CB8AC3E}">
        <p14:creationId xmlns:p14="http://schemas.microsoft.com/office/powerpoint/2010/main" val="165873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10</a:t>
            </a:fld>
            <a:endParaRPr lang="en-CA" dirty="0"/>
          </a:p>
        </p:txBody>
      </p:sp>
    </p:spTree>
    <p:extLst>
      <p:ext uri="{BB962C8B-B14F-4D97-AF65-F5344CB8AC3E}">
        <p14:creationId xmlns:p14="http://schemas.microsoft.com/office/powerpoint/2010/main" val="418753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b="1" u="sng" dirty="0"/>
              <a:t>Reference: </a:t>
            </a:r>
          </a:p>
          <a:p>
            <a:pPr defTabSz="914318">
              <a:defRPr/>
            </a:pPr>
            <a:r>
              <a:rPr lang="en-US" dirty="0" err="1" smtClean="0"/>
              <a:t>Pettrey</a:t>
            </a:r>
            <a:r>
              <a:rPr lang="en-US" dirty="0"/>
              <a:t>, L. (2003). Who let the dogs out? Managing conflict with courage and skill. </a:t>
            </a:r>
            <a:r>
              <a:rPr lang="en-US" i="1" dirty="0"/>
              <a:t>Critical Care Nursing, 23,</a:t>
            </a:r>
            <a:r>
              <a:rPr lang="en-US" dirty="0"/>
              <a:t> 21-24. http://ccn.aacnjournals.org</a:t>
            </a:r>
            <a:endParaRPr lang="en-CA" dirty="0"/>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12</a:t>
            </a:fld>
            <a:endParaRPr lang="en-CA" dirty="0"/>
          </a:p>
        </p:txBody>
      </p:sp>
    </p:spTree>
    <p:extLst>
      <p:ext uri="{BB962C8B-B14F-4D97-AF65-F5344CB8AC3E}">
        <p14:creationId xmlns:p14="http://schemas.microsoft.com/office/powerpoint/2010/main" val="1700862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478443"/>
            <a:ext cx="7772400" cy="1014094"/>
          </a:xfrm>
        </p:spPr>
        <p:txBody>
          <a:bodyPr anchor="t">
            <a:normAutofit/>
          </a:bodyPr>
          <a:lstStyle>
            <a:lvl1pPr algn="l">
              <a:defRPr sz="3800" cap="all" baseline="0">
                <a:solidFill>
                  <a:srgbClr val="6E6F72"/>
                </a:solidFill>
              </a:defRPr>
            </a:lvl1pPr>
          </a:lstStyle>
          <a:p>
            <a:r>
              <a:rPr lang="en-US" dirty="0"/>
              <a:t>Click to edit Master title style</a:t>
            </a:r>
          </a:p>
        </p:txBody>
      </p:sp>
      <p:pic>
        <p:nvPicPr>
          <p:cNvPr id="6" name="Picture 5" descr="CLRI_Logo.png"/>
          <p:cNvPicPr>
            <a:picLocks noChangeAspect="1"/>
          </p:cNvPicPr>
          <p:nvPr userDrawn="1"/>
        </p:nvPicPr>
        <p:blipFill>
          <a:blip r:embed="rId2"/>
          <a:stretch>
            <a:fillRect/>
          </a:stretch>
        </p:blipFill>
        <p:spPr>
          <a:xfrm>
            <a:off x="5823250" y="5992474"/>
            <a:ext cx="2948921" cy="588576"/>
          </a:xfrm>
          <a:prstGeom prst="rect">
            <a:avLst/>
          </a:prstGeom>
        </p:spPr>
      </p:pic>
      <p:pic>
        <p:nvPicPr>
          <p:cNvPr id="5" name="Picture 4" descr="TitlePg_BG.jpg"/>
          <p:cNvPicPr>
            <a:picLocks noChangeAspect="1"/>
          </p:cNvPicPr>
          <p:nvPr userDrawn="1"/>
        </p:nvPicPr>
        <p:blipFill>
          <a:blip r:embed="rId3"/>
          <a:stretch>
            <a:fillRect/>
          </a:stretch>
        </p:blipFill>
        <p:spPr>
          <a:xfrm>
            <a:off x="0" y="1318137"/>
            <a:ext cx="9144000" cy="467407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pic>
        <p:nvPicPr>
          <p:cNvPr id="14" name="Picture 13" descr="Header_Green.jpg"/>
          <p:cNvPicPr>
            <a:picLocks noChangeAspect="1"/>
          </p:cNvPicPr>
          <p:nvPr userDrawn="1"/>
        </p:nvPicPr>
        <p:blipFill>
          <a:blip r:embed="rId4"/>
          <a:stretch>
            <a:fillRect/>
          </a:stretch>
        </p:blipFill>
        <p:spPr>
          <a:xfrm>
            <a:off x="0" y="0"/>
            <a:ext cx="9144000" cy="402202"/>
          </a:xfrm>
          <a:prstGeom prst="rect">
            <a:avLst/>
          </a:prstGeom>
        </p:spPr>
      </p:pic>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pic>
        <p:nvPicPr>
          <p:cNvPr id="12" name="Picture 11" descr="Header_Grey.jpg"/>
          <p:cNvPicPr>
            <a:picLocks noChangeAspect="1"/>
          </p:cNvPicPr>
          <p:nvPr userDrawn="1"/>
        </p:nvPicPr>
        <p:blipFill>
          <a:blip r:embed="rId4"/>
          <a:stretch>
            <a:fillRect/>
          </a:stretch>
        </p:blipFill>
        <p:spPr>
          <a:xfrm>
            <a:off x="0" y="-9055"/>
            <a:ext cx="9144000" cy="40220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
        <p:nvSpPr>
          <p:cNvPr id="12" name="Rectangle 11"/>
          <p:cNvSpPr/>
          <p:nvPr userDrawn="1"/>
        </p:nvSpPr>
        <p:spPr>
          <a:xfrm>
            <a:off x="0" y="-1"/>
            <a:ext cx="9144000" cy="230235"/>
          </a:xfrm>
          <a:prstGeom prst="rect">
            <a:avLst/>
          </a:prstGeom>
          <a:solidFill>
            <a:srgbClr val="F27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
        <p:nvSpPr>
          <p:cNvPr id="12" name="Rectangle 11"/>
          <p:cNvSpPr/>
          <p:nvPr userDrawn="1"/>
        </p:nvSpPr>
        <p:spPr>
          <a:xfrm>
            <a:off x="0" y="-1"/>
            <a:ext cx="9144000" cy="230235"/>
          </a:xfrm>
          <a:prstGeom prst="rect">
            <a:avLst/>
          </a:prstGeom>
          <a:solidFill>
            <a:srgbClr val="FDBA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9" name="Picture 8"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12" name="TextBox 11"/>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pic>
        <p:nvPicPr>
          <p:cNvPr id="13" name="Picture 12" descr="Header_Green.jpg"/>
          <p:cNvPicPr>
            <a:picLocks noChangeAspect="1"/>
          </p:cNvPicPr>
          <p:nvPr userDrawn="1"/>
        </p:nvPicPr>
        <p:blipFill>
          <a:blip r:embed="rId4"/>
          <a:stretch>
            <a:fillRect/>
          </a:stretch>
        </p:blipFill>
        <p:spPr>
          <a:xfrm>
            <a:off x="0" y="0"/>
            <a:ext cx="9144000" cy="4022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BackPg_BG.jpg"/>
          <p:cNvPicPr>
            <a:picLocks noChangeAspect="1"/>
          </p:cNvPicPr>
          <p:nvPr userDrawn="1"/>
        </p:nvPicPr>
        <p:blipFill>
          <a:blip r:embed="rId2"/>
          <a:stretch>
            <a:fillRect/>
          </a:stretch>
        </p:blipFill>
        <p:spPr>
          <a:xfrm>
            <a:off x="0" y="-52194"/>
            <a:ext cx="9144000" cy="6050280"/>
          </a:xfrm>
          <a:prstGeom prst="rect">
            <a:avLst/>
          </a:prstGeom>
        </p:spPr>
      </p:pic>
      <p:pic>
        <p:nvPicPr>
          <p:cNvPr id="9" name="Picture 8" descr="CLRI_Logo.png"/>
          <p:cNvPicPr>
            <a:picLocks noChangeAspect="1"/>
          </p:cNvPicPr>
          <p:nvPr userDrawn="1"/>
        </p:nvPicPr>
        <p:blipFill>
          <a:blip r:embed="rId3"/>
          <a:stretch>
            <a:fillRect/>
          </a:stretch>
        </p:blipFill>
        <p:spPr>
          <a:xfrm>
            <a:off x="5823250" y="5992474"/>
            <a:ext cx="2948921" cy="588576"/>
          </a:xfrm>
          <a:prstGeom prst="rect">
            <a:avLst/>
          </a:prstGeom>
        </p:spPr>
      </p:pic>
      <p:pic>
        <p:nvPicPr>
          <p:cNvPr id="6" name="Picture 5" descr="BackPg_BG.jpg"/>
          <p:cNvPicPr>
            <a:picLocks noChangeAspect="1"/>
          </p:cNvPicPr>
          <p:nvPr userDrawn="1"/>
        </p:nvPicPr>
        <p:blipFill>
          <a:blip r:embed="rId4"/>
          <a:stretch>
            <a:fillRect/>
          </a:stretch>
        </p:blipFill>
        <p:spPr>
          <a:xfrm>
            <a:off x="564696" y="-56483"/>
            <a:ext cx="2462784" cy="596188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A8ECD-8FF7-3C4D-B69A-79D5E07D2515}" type="datetimeFigureOut">
              <a:rPr lang="en-US" smtClean="0"/>
              <a:pPr/>
              <a:t>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422D0-3FD8-F448-A3FA-9ABDFE40D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52" r:id="rId6"/>
    <p:sldLayoutId id="2147483664" r:id="rId7"/>
  </p:sldLayoutIdLst>
  <p:txStyles>
    <p:titleStyle>
      <a:lvl1pPr algn="l" defTabSz="457200" rtl="0" eaLnBrk="1" latinLnBrk="0" hangingPunct="1">
        <a:spcBef>
          <a:spcPct val="0"/>
        </a:spcBef>
        <a:buNone/>
        <a:defRPr sz="3800" kern="1200" cap="all">
          <a:solidFill>
            <a:srgbClr val="6E6F7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cn.aacnjournals.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peakers.ca/speakers/gary-furlo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Leadership in LTC</a:t>
            </a:r>
            <a:br>
              <a:rPr lang="en-US" sz="4000" dirty="0"/>
            </a:br>
            <a:r>
              <a:rPr lang="en-US" sz="2000" dirty="0"/>
              <a:t>Module </a:t>
            </a:r>
            <a:r>
              <a:rPr lang="en-US" sz="2000" dirty="0" smtClean="0"/>
              <a:t>4</a:t>
            </a:r>
            <a:endParaRPr lang="en-US" dirty="0"/>
          </a:p>
        </p:txBody>
      </p:sp>
      <p:sp>
        <p:nvSpPr>
          <p:cNvPr id="3" name="Date Placeholder 3"/>
          <p:cNvSpPr txBox="1">
            <a:spLocks/>
          </p:cNvSpPr>
          <p:nvPr/>
        </p:nvSpPr>
        <p:spPr>
          <a:xfrm>
            <a:off x="457199" y="6143006"/>
            <a:ext cx="4561671" cy="501649"/>
          </a:xfrm>
          <a:prstGeom prst="rect">
            <a:avLst/>
          </a:prstGeom>
        </p:spPr>
        <p:txBody>
          <a:bodyPr vert="horz" lIns="91440" tIns="45720" rIns="91440" bIns="45720" rtlCol="0" anchor="t"/>
          <a:lstStyle>
            <a:lvl1pPr>
              <a:defRPr sz="1600" cap="all">
                <a:solidFill>
                  <a:srgbClr val="6E6F7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6E6F72"/>
                </a:solidFill>
                <a:effectLst/>
                <a:uLnTx/>
                <a:uFillTx/>
                <a:latin typeface="+mn-lt"/>
                <a:ea typeface="+mn-ea"/>
                <a:cs typeface="+mn-cs"/>
              </a:rPr>
              <a:t>Presented by: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0480" y="5934583"/>
            <a:ext cx="18653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656" y="5934583"/>
            <a:ext cx="1865376" cy="619628"/>
          </a:xfrm>
          <a:prstGeom prst="rect">
            <a:avLst/>
          </a:prstGeom>
        </p:spPr>
      </p:pic>
    </p:spTree>
    <p:extLst>
      <p:ext uri="{BB962C8B-B14F-4D97-AF65-F5344CB8AC3E}">
        <p14:creationId xmlns:p14="http://schemas.microsoft.com/office/powerpoint/2010/main" val="4094092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10896"/>
            <a:ext cx="7810500" cy="533400"/>
          </a:xfrm>
        </p:spPr>
        <p:txBody>
          <a:bodyPr>
            <a:normAutofit fontScale="90000"/>
          </a:bodyPr>
          <a:lstStyle/>
          <a:p>
            <a:r>
              <a:rPr lang="en-US" sz="4000" dirty="0"/>
              <a:t>Conflict Style – </a:t>
            </a:r>
            <a:r>
              <a:rPr lang="en-US" sz="4000" dirty="0" smtClean="0"/>
              <a:t>What </a:t>
            </a:r>
            <a:r>
              <a:rPr lang="en-US" sz="4000" dirty="0"/>
              <a:t>are </a:t>
            </a:r>
            <a:r>
              <a:rPr lang="en-US" sz="4000" dirty="0" smtClean="0"/>
              <a:t>You</a:t>
            </a:r>
            <a:r>
              <a:rPr lang="en-US" sz="4000" dirty="0"/>
              <a:t>?</a:t>
            </a:r>
            <a:endParaRPr lang="en-CA" sz="4000" dirty="0"/>
          </a:p>
        </p:txBody>
      </p:sp>
      <p:sp>
        <p:nvSpPr>
          <p:cNvPr id="3" name="Content Placeholder 2"/>
          <p:cNvSpPr>
            <a:spLocks noGrp="1"/>
          </p:cNvSpPr>
          <p:nvPr>
            <p:ph idx="1"/>
          </p:nvPr>
        </p:nvSpPr>
        <p:spPr>
          <a:xfrm>
            <a:off x="762000" y="822960"/>
            <a:ext cx="7772400" cy="4876800"/>
          </a:xfrm>
        </p:spPr>
        <p:txBody>
          <a:bodyPr>
            <a:normAutofit fontScale="92500" lnSpcReduction="10000"/>
          </a:bodyPr>
          <a:lstStyle/>
          <a:p>
            <a:pPr marL="0" indent="0">
              <a:spcAft>
                <a:spcPts val="1200"/>
              </a:spcAft>
              <a:buNone/>
            </a:pPr>
            <a:r>
              <a:rPr lang="en-US" b="1" dirty="0" smtClean="0"/>
              <a:t>Non-Confrontational </a:t>
            </a:r>
            <a:r>
              <a:rPr lang="en-US" b="1" dirty="0"/>
              <a:t>or </a:t>
            </a:r>
            <a:r>
              <a:rPr lang="en-US" b="1" dirty="0" smtClean="0"/>
              <a:t>Non-Assertive</a:t>
            </a:r>
            <a:r>
              <a:rPr lang="en-US" dirty="0" smtClean="0"/>
              <a:t>: Placate</a:t>
            </a:r>
            <a:r>
              <a:rPr lang="en-US" dirty="0"/>
              <a:t>, distract, computing, withdrawing</a:t>
            </a:r>
          </a:p>
          <a:p>
            <a:pPr marL="0" indent="0">
              <a:spcAft>
                <a:spcPts val="1800"/>
              </a:spcAft>
              <a:buNone/>
            </a:pPr>
            <a:r>
              <a:rPr lang="en-US" b="1" dirty="0" smtClean="0"/>
              <a:t>Aggressive: </a:t>
            </a:r>
            <a:r>
              <a:rPr lang="en-US" dirty="0" smtClean="0"/>
              <a:t>Get </a:t>
            </a:r>
            <a:r>
              <a:rPr lang="en-US" dirty="0"/>
              <a:t>what you want by demeaning others; verbally attacking, blaming, scapegoating – not cooperative</a:t>
            </a:r>
          </a:p>
          <a:p>
            <a:pPr marL="0" indent="0">
              <a:spcAft>
                <a:spcPts val="1200"/>
              </a:spcAft>
              <a:buNone/>
            </a:pPr>
            <a:r>
              <a:rPr lang="en-US" b="1" dirty="0" smtClean="0"/>
              <a:t>Passive-Aggressive: </a:t>
            </a:r>
            <a:r>
              <a:rPr lang="en-US" dirty="0" smtClean="0"/>
              <a:t>Intimidating </a:t>
            </a:r>
            <a:r>
              <a:rPr lang="en-US" dirty="0"/>
              <a:t>while appearing to be kind</a:t>
            </a:r>
          </a:p>
          <a:p>
            <a:pPr marL="0" indent="0">
              <a:spcAft>
                <a:spcPts val="1200"/>
              </a:spcAft>
              <a:buNone/>
            </a:pPr>
            <a:r>
              <a:rPr lang="en-US" b="1" dirty="0" smtClean="0"/>
              <a:t>Assertive: </a:t>
            </a:r>
            <a:r>
              <a:rPr lang="en-US" dirty="0" smtClean="0"/>
              <a:t>Open</a:t>
            </a:r>
            <a:r>
              <a:rPr lang="en-US" dirty="0"/>
              <a:t>, direct, and non-judgmental while ensuring personal rights, respectful of </a:t>
            </a:r>
            <a:r>
              <a:rPr lang="en-US" dirty="0" smtClean="0"/>
              <a:t>others; </a:t>
            </a:r>
            <a:r>
              <a:rPr lang="en-US" dirty="0"/>
              <a:t>valuing </a:t>
            </a:r>
            <a:r>
              <a:rPr lang="en-US" dirty="0" smtClean="0"/>
              <a:t>themselves, </a:t>
            </a:r>
            <a:r>
              <a:rPr lang="en-US" dirty="0"/>
              <a:t>their time, and their emotional, spiritual, and physical </a:t>
            </a:r>
            <a:r>
              <a:rPr lang="en-US" dirty="0" smtClean="0"/>
              <a:t>well-being</a:t>
            </a:r>
            <a:endParaRPr lang="en-CA" sz="2600" dirty="0"/>
          </a:p>
        </p:txBody>
      </p:sp>
    </p:spTree>
    <p:extLst>
      <p:ext uri="{BB962C8B-B14F-4D97-AF65-F5344CB8AC3E}">
        <p14:creationId xmlns:p14="http://schemas.microsoft.com/office/powerpoint/2010/main" val="937856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064" y="2537778"/>
            <a:ext cx="5916168" cy="1143000"/>
          </a:xfrm>
        </p:spPr>
        <p:txBody>
          <a:bodyPr/>
          <a:lstStyle/>
          <a:p>
            <a:r>
              <a:rPr lang="en-US" sz="4000" dirty="0"/>
              <a:t>ACTIVITY: </a:t>
            </a:r>
            <a:r>
              <a:rPr lang="en-US" sz="4000" dirty="0">
                <a:solidFill>
                  <a:srgbClr val="FDBA1E"/>
                </a:solidFill>
              </a:rPr>
              <a:t>BEING ASSERTIVE</a:t>
            </a:r>
            <a:endParaRPr lang="en-US" dirty="0">
              <a:solidFill>
                <a:srgbClr val="FDBA1E"/>
              </a:solidFill>
            </a:endParaRPr>
          </a:p>
        </p:txBody>
      </p:sp>
    </p:spTree>
    <p:extLst>
      <p:ext uri="{BB962C8B-B14F-4D97-AF65-F5344CB8AC3E}">
        <p14:creationId xmlns:p14="http://schemas.microsoft.com/office/powerpoint/2010/main" val="732866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28" y="228600"/>
            <a:ext cx="6781800" cy="914400"/>
          </a:xfrm>
        </p:spPr>
        <p:txBody>
          <a:bodyPr>
            <a:normAutofit/>
          </a:bodyPr>
          <a:lstStyle/>
          <a:p>
            <a:r>
              <a:rPr lang="en-US" sz="4800" dirty="0"/>
              <a:t>What </a:t>
            </a:r>
            <a:r>
              <a:rPr lang="en-US" sz="4800" dirty="0" smtClean="0"/>
              <a:t>Works</a:t>
            </a:r>
            <a:endParaRPr lang="en-CA" sz="4800" dirty="0"/>
          </a:p>
        </p:txBody>
      </p:sp>
      <p:sp>
        <p:nvSpPr>
          <p:cNvPr id="3" name="Content Placeholder 2"/>
          <p:cNvSpPr>
            <a:spLocks noGrp="1"/>
          </p:cNvSpPr>
          <p:nvPr>
            <p:ph idx="1"/>
          </p:nvPr>
        </p:nvSpPr>
        <p:spPr>
          <a:xfrm>
            <a:off x="762000" y="941832"/>
            <a:ext cx="7543800" cy="4953000"/>
          </a:xfrm>
        </p:spPr>
        <p:txBody>
          <a:bodyPr>
            <a:normAutofit/>
          </a:bodyPr>
          <a:lstStyle/>
          <a:p>
            <a:r>
              <a:rPr lang="en-US" sz="2000" dirty="0"/>
              <a:t>Controlling emotions</a:t>
            </a:r>
          </a:p>
          <a:p>
            <a:r>
              <a:rPr lang="en-US" sz="2000" dirty="0"/>
              <a:t>Self-awareness</a:t>
            </a:r>
          </a:p>
          <a:p>
            <a:r>
              <a:rPr lang="en-US" sz="2000" dirty="0"/>
              <a:t>Be other-oriented</a:t>
            </a:r>
          </a:p>
          <a:p>
            <a:r>
              <a:rPr lang="en-US" sz="2000" dirty="0"/>
              <a:t>Focus on the issue, not personality</a:t>
            </a:r>
          </a:p>
          <a:p>
            <a:r>
              <a:rPr lang="en-US" sz="2000" dirty="0"/>
              <a:t>Use “I” statements</a:t>
            </a:r>
          </a:p>
          <a:p>
            <a:r>
              <a:rPr lang="en-US" sz="2000" dirty="0"/>
              <a:t>Focus on shared interest</a:t>
            </a:r>
          </a:p>
          <a:p>
            <a:r>
              <a:rPr lang="en-US" sz="2000" dirty="0"/>
              <a:t>Monitor your non-verbal behaviour</a:t>
            </a:r>
          </a:p>
          <a:p>
            <a:r>
              <a:rPr lang="en-US" sz="2000" dirty="0"/>
              <a:t>Brainstorm for solutions</a:t>
            </a:r>
          </a:p>
          <a:p>
            <a:r>
              <a:rPr lang="en-US" sz="2000" dirty="0"/>
              <a:t>Apologize</a:t>
            </a:r>
          </a:p>
          <a:p>
            <a:r>
              <a:rPr lang="en-US" sz="2000" dirty="0"/>
              <a:t>Present yourself as equal rather than superior</a:t>
            </a:r>
          </a:p>
          <a:p>
            <a:r>
              <a:rPr lang="en-US" sz="2000" dirty="0"/>
              <a:t>Seek </a:t>
            </a:r>
            <a:r>
              <a:rPr lang="en-US" sz="2000" dirty="0" smtClean="0"/>
              <a:t>collaboration</a:t>
            </a:r>
          </a:p>
          <a:p>
            <a:pPr marL="0" indent="0" algn="r">
              <a:buNone/>
            </a:pPr>
            <a:r>
              <a:rPr lang="en-US" sz="1800" dirty="0"/>
              <a:t>(</a:t>
            </a:r>
            <a:r>
              <a:rPr lang="en-US" sz="1800" dirty="0" err="1"/>
              <a:t>Pettrey</a:t>
            </a:r>
            <a:r>
              <a:rPr lang="en-US" sz="1800" dirty="0"/>
              <a:t>, L. </a:t>
            </a:r>
            <a:r>
              <a:rPr lang="en-US" sz="1800" dirty="0" smtClean="0"/>
              <a:t>2003</a:t>
            </a:r>
            <a:r>
              <a:rPr lang="en-US" sz="1800" dirty="0"/>
              <a:t>)</a:t>
            </a:r>
          </a:p>
        </p:txBody>
      </p:sp>
    </p:spTree>
    <p:extLst>
      <p:ext uri="{BB962C8B-B14F-4D97-AF65-F5344CB8AC3E}">
        <p14:creationId xmlns:p14="http://schemas.microsoft.com/office/powerpoint/2010/main" val="1179124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0208"/>
            <a:ext cx="6781800" cy="914400"/>
          </a:xfrm>
        </p:spPr>
        <p:txBody>
          <a:bodyPr/>
          <a:lstStyle/>
          <a:p>
            <a:pPr eaLnBrk="1" fontAlgn="auto" hangingPunct="1">
              <a:spcAft>
                <a:spcPts val="0"/>
              </a:spcAft>
              <a:defRPr/>
            </a:pPr>
            <a:r>
              <a:rPr lang="en-US" dirty="0"/>
              <a:t>Conflict</a:t>
            </a:r>
          </a:p>
        </p:txBody>
      </p:sp>
      <p:sp>
        <p:nvSpPr>
          <p:cNvPr id="3" name="Content Placeholder 2"/>
          <p:cNvSpPr>
            <a:spLocks noGrp="1"/>
          </p:cNvSpPr>
          <p:nvPr>
            <p:ph idx="1"/>
          </p:nvPr>
        </p:nvSpPr>
        <p:spPr>
          <a:xfrm>
            <a:off x="609600" y="880872"/>
            <a:ext cx="8305800" cy="4962144"/>
          </a:xfrm>
        </p:spPr>
        <p:txBody>
          <a:bodyPr>
            <a:normAutofit/>
          </a:bodyPr>
          <a:lstStyle/>
          <a:p>
            <a:pPr marL="406400" indent="-296863">
              <a:spcAft>
                <a:spcPts val="600"/>
              </a:spcAft>
              <a:defRPr/>
            </a:pPr>
            <a:r>
              <a:rPr lang="en-US" sz="2800" dirty="0" smtClean="0"/>
              <a:t>Pressures </a:t>
            </a:r>
            <a:r>
              <a:rPr lang="en-US" sz="2800" dirty="0"/>
              <a:t>at work generate problems and conflict</a:t>
            </a:r>
          </a:p>
          <a:p>
            <a:pPr marL="406400" indent="-296863" eaLnBrk="1" fontAlgn="auto" hangingPunct="1">
              <a:spcAft>
                <a:spcPts val="600"/>
              </a:spcAft>
              <a:defRPr/>
            </a:pPr>
            <a:r>
              <a:rPr lang="en-US" sz="2800" dirty="0"/>
              <a:t>Affect ability to work together</a:t>
            </a:r>
          </a:p>
          <a:p>
            <a:pPr marL="406400" indent="-296863" eaLnBrk="1" fontAlgn="auto" hangingPunct="1">
              <a:spcAft>
                <a:spcPts val="600"/>
              </a:spcAft>
              <a:defRPr/>
            </a:pPr>
            <a:r>
              <a:rPr lang="en-US" sz="2800" dirty="0"/>
              <a:t>Many unresolved conflicts in </a:t>
            </a:r>
            <a:r>
              <a:rPr lang="en-US" sz="2800" dirty="0" smtClean="0"/>
              <a:t>nursing. </a:t>
            </a:r>
            <a:r>
              <a:rPr lang="en-US" i="1" dirty="0" smtClean="0">
                <a:solidFill>
                  <a:schemeClr val="accent6">
                    <a:lumMod val="60000"/>
                    <a:lumOff val="40000"/>
                  </a:schemeClr>
                </a:solidFill>
              </a:rPr>
              <a:t>Let’s </a:t>
            </a:r>
            <a:r>
              <a:rPr lang="en-US" i="1" dirty="0">
                <a:solidFill>
                  <a:schemeClr val="accent6">
                    <a:lumMod val="60000"/>
                    <a:lumOff val="40000"/>
                  </a:schemeClr>
                </a:solidFill>
              </a:rPr>
              <a:t>name a few?</a:t>
            </a:r>
          </a:p>
          <a:p>
            <a:pPr marL="406400" indent="-296863" eaLnBrk="1" fontAlgn="auto" hangingPunct="1">
              <a:spcAft>
                <a:spcPts val="600"/>
              </a:spcAft>
              <a:defRPr/>
            </a:pPr>
            <a:r>
              <a:rPr lang="en-US" sz="2800" dirty="0"/>
              <a:t>No conflict-free work groups</a:t>
            </a:r>
          </a:p>
          <a:p>
            <a:pPr marL="406400" indent="-296863" eaLnBrk="1" fontAlgn="auto" hangingPunct="1">
              <a:spcAft>
                <a:spcPts val="600"/>
              </a:spcAft>
              <a:defRPr/>
            </a:pPr>
            <a:r>
              <a:rPr lang="en-US" sz="2800" dirty="0"/>
              <a:t>Many sources of conflict</a:t>
            </a:r>
          </a:p>
          <a:p>
            <a:pPr marL="914400" lvl="1" indent="-231775" eaLnBrk="1" fontAlgn="auto" hangingPunct="1">
              <a:spcBef>
                <a:spcPts val="324"/>
              </a:spcBef>
              <a:spcAft>
                <a:spcPts val="600"/>
              </a:spcAft>
              <a:defRPr/>
            </a:pPr>
            <a:r>
              <a:rPr lang="en-US" dirty="0"/>
              <a:t>Task (work being done)</a:t>
            </a:r>
          </a:p>
          <a:p>
            <a:pPr marL="914400" lvl="1" indent="-231775" eaLnBrk="1" fontAlgn="auto" hangingPunct="1">
              <a:spcBef>
                <a:spcPts val="324"/>
              </a:spcBef>
              <a:spcAft>
                <a:spcPts val="600"/>
              </a:spcAft>
              <a:defRPr/>
            </a:pPr>
            <a:r>
              <a:rPr lang="en-US" dirty="0"/>
              <a:t>Personal and social issues (relationships)</a:t>
            </a:r>
          </a:p>
          <a:p>
            <a:pPr marL="914400" lvl="1" indent="-231775" eaLnBrk="1" fontAlgn="auto" hangingPunct="1">
              <a:spcBef>
                <a:spcPts val="324"/>
              </a:spcBef>
              <a:spcAft>
                <a:spcPts val="600"/>
              </a:spcAft>
              <a:defRPr/>
            </a:pPr>
            <a:r>
              <a:rPr lang="en-US" dirty="0"/>
              <a:t>Differences on how to accomplish </a:t>
            </a:r>
            <a:r>
              <a:rPr lang="en-US" dirty="0" smtClean="0"/>
              <a:t>goals</a:t>
            </a:r>
            <a:endParaRPr lang="en-US" dirty="0"/>
          </a:p>
        </p:txBody>
      </p:sp>
    </p:spTree>
    <p:extLst>
      <p:ext uri="{BB962C8B-B14F-4D97-AF65-F5344CB8AC3E}">
        <p14:creationId xmlns:p14="http://schemas.microsoft.com/office/powerpoint/2010/main" val="2969127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70"/>
            <a:ext cx="8229600" cy="1143000"/>
          </a:xfrm>
        </p:spPr>
        <p:txBody>
          <a:bodyPr/>
          <a:lstStyle/>
          <a:p>
            <a:pPr>
              <a:defRPr/>
            </a:pPr>
            <a:r>
              <a:rPr lang="en-US" dirty="0"/>
              <a:t>Interpersonal </a:t>
            </a:r>
            <a:r>
              <a:rPr lang="en-US" dirty="0" smtClean="0"/>
              <a:t>Conflict</a:t>
            </a:r>
            <a:endParaRPr lang="en-CA" dirty="0"/>
          </a:p>
        </p:txBody>
      </p:sp>
      <p:sp>
        <p:nvSpPr>
          <p:cNvPr id="19459" name="Content Placeholder 2"/>
          <p:cNvSpPr>
            <a:spLocks noGrp="1"/>
          </p:cNvSpPr>
          <p:nvPr>
            <p:ph idx="1"/>
          </p:nvPr>
        </p:nvSpPr>
        <p:spPr>
          <a:xfrm>
            <a:off x="697992" y="908304"/>
            <a:ext cx="7543800" cy="4191000"/>
          </a:xfrm>
        </p:spPr>
        <p:txBody>
          <a:bodyPr>
            <a:normAutofit lnSpcReduction="10000"/>
          </a:bodyPr>
          <a:lstStyle/>
          <a:p>
            <a:pPr marL="0" indent="0">
              <a:buNone/>
            </a:pPr>
            <a:r>
              <a:rPr lang="en-US" altLang="en-US" sz="3200" dirty="0"/>
              <a:t>Different </a:t>
            </a:r>
            <a:r>
              <a:rPr lang="en-US" altLang="en-US" sz="3200" dirty="0" smtClean="0"/>
              <a:t>Expectations:</a:t>
            </a:r>
            <a:endParaRPr lang="en-US" altLang="en-US" sz="3200" dirty="0"/>
          </a:p>
          <a:p>
            <a:pPr marL="508000" lvl="1" indent="-217488"/>
            <a:r>
              <a:rPr lang="en-US" altLang="en-US" dirty="0"/>
              <a:t>Putting a patient in an unsafe situation because of something you are asked to do</a:t>
            </a:r>
          </a:p>
          <a:p>
            <a:pPr marL="508000" lvl="1" indent="-217488"/>
            <a:r>
              <a:rPr lang="en-US" altLang="en-US" dirty="0"/>
              <a:t>Not being listened to </a:t>
            </a:r>
          </a:p>
          <a:p>
            <a:pPr marL="508000" lvl="1" indent="-217488"/>
            <a:r>
              <a:rPr lang="en-US" altLang="en-US" dirty="0"/>
              <a:t>Told to spend more time with one over another</a:t>
            </a:r>
          </a:p>
          <a:p>
            <a:pPr marL="508000" lvl="1" indent="-217488"/>
            <a:r>
              <a:rPr lang="en-US" altLang="en-US" dirty="0"/>
              <a:t>Asked to provide a patient with information you are not supposed to </a:t>
            </a:r>
            <a:r>
              <a:rPr lang="en-US" altLang="en-US" dirty="0" smtClean="0"/>
              <a:t>give</a:t>
            </a:r>
          </a:p>
          <a:p>
            <a:pPr marL="566738" lvl="1" indent="0">
              <a:buNone/>
            </a:pPr>
            <a:endParaRPr lang="en-US" altLang="en-US" dirty="0"/>
          </a:p>
          <a:p>
            <a:pPr marL="0" indent="0">
              <a:buNone/>
            </a:pPr>
            <a:r>
              <a:rPr lang="en-US" altLang="en-US" sz="3200" dirty="0"/>
              <a:t>Threats to </a:t>
            </a:r>
            <a:r>
              <a:rPr lang="en-US" altLang="en-US" sz="3200" dirty="0" smtClean="0"/>
              <a:t>Self:</a:t>
            </a:r>
            <a:endParaRPr lang="en-US" altLang="en-US" sz="3200" dirty="0"/>
          </a:p>
          <a:p>
            <a:pPr marL="508000" lvl="1" indent="-217488"/>
            <a:r>
              <a:rPr lang="en-US" altLang="en-US" dirty="0"/>
              <a:t>Maintaining a sense of self</a:t>
            </a:r>
          </a:p>
          <a:p>
            <a:pPr lvl="1"/>
            <a:endParaRPr lang="en-CA" altLang="en-US" i="1" dirty="0"/>
          </a:p>
        </p:txBody>
      </p:sp>
    </p:spTree>
    <p:extLst>
      <p:ext uri="{BB962C8B-B14F-4D97-AF65-F5344CB8AC3E}">
        <p14:creationId xmlns:p14="http://schemas.microsoft.com/office/powerpoint/2010/main" val="386540368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762000" y="873252"/>
            <a:ext cx="7543800" cy="4343400"/>
          </a:xfrm>
        </p:spPr>
        <p:txBody>
          <a:bodyPr>
            <a:normAutofit lnSpcReduction="10000"/>
          </a:bodyPr>
          <a:lstStyle/>
          <a:p>
            <a:pPr marL="0" indent="0">
              <a:buNone/>
            </a:pPr>
            <a:r>
              <a:rPr lang="en-US" altLang="en-US" sz="3200" dirty="0"/>
              <a:t>Differences in </a:t>
            </a:r>
            <a:r>
              <a:rPr lang="en-US" altLang="en-US" sz="3200" dirty="0" smtClean="0"/>
              <a:t>Role Hierarchy:</a:t>
            </a:r>
            <a:endParaRPr lang="en-US" altLang="en-US" sz="3200" dirty="0"/>
          </a:p>
          <a:p>
            <a:pPr lvl="1"/>
            <a:r>
              <a:rPr lang="en-US" altLang="en-US" dirty="0"/>
              <a:t>Differences in education or experience – RN/RPN degree versus diploma prepared</a:t>
            </a:r>
          </a:p>
          <a:p>
            <a:pPr lvl="1"/>
            <a:r>
              <a:rPr lang="en-US" altLang="en-US" dirty="0"/>
              <a:t>Differences in responsibility – financial rewards or incentives not perceived as </a:t>
            </a:r>
            <a:r>
              <a:rPr lang="en-US" altLang="en-US" dirty="0" smtClean="0"/>
              <a:t>equal</a:t>
            </a:r>
          </a:p>
          <a:p>
            <a:pPr marL="320040" lvl="1" indent="0">
              <a:buNone/>
            </a:pPr>
            <a:endParaRPr lang="en-US" altLang="en-US" sz="2400" dirty="0"/>
          </a:p>
          <a:p>
            <a:pPr marL="0" indent="0">
              <a:buNone/>
            </a:pPr>
            <a:r>
              <a:rPr lang="en-US" altLang="en-US" sz="3200" dirty="0"/>
              <a:t>Clinical </a:t>
            </a:r>
            <a:r>
              <a:rPr lang="en-US" altLang="en-US" sz="3200" dirty="0" smtClean="0"/>
              <a:t>Situation Constraints:</a:t>
            </a:r>
            <a:endParaRPr lang="en-US" altLang="en-US" sz="3200" dirty="0"/>
          </a:p>
          <a:p>
            <a:pPr lvl="1"/>
            <a:r>
              <a:rPr lang="en-US" altLang="en-US" dirty="0"/>
              <a:t>Need to make immediate decisions – critical thinking – ‘what do I let go of?’</a:t>
            </a:r>
          </a:p>
          <a:p>
            <a:pPr lvl="1"/>
            <a:r>
              <a:rPr lang="en-US" altLang="en-US" dirty="0"/>
              <a:t>Complexity and acuity levels – currently on rise</a:t>
            </a:r>
            <a:endParaRPr lang="en-CA" altLang="en-US" dirty="0"/>
          </a:p>
        </p:txBody>
      </p:sp>
      <p:sp>
        <p:nvSpPr>
          <p:cNvPr id="4" name="Title 1"/>
          <p:cNvSpPr txBox="1">
            <a:spLocks/>
          </p:cNvSpPr>
          <p:nvPr/>
        </p:nvSpPr>
        <p:spPr>
          <a:xfrm>
            <a:off x="685800" y="-114300"/>
            <a:ext cx="6781800" cy="990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rgbClr val="F27528"/>
                </a:solidFill>
              </a:rPr>
              <a:t>Interpersonal Conflict</a:t>
            </a:r>
            <a:endParaRPr lang="en-CA" sz="3600" dirty="0">
              <a:solidFill>
                <a:srgbClr val="F27528"/>
              </a:solidFill>
            </a:endParaRPr>
          </a:p>
        </p:txBody>
      </p:sp>
    </p:spTree>
    <p:extLst>
      <p:ext uri="{BB962C8B-B14F-4D97-AF65-F5344CB8AC3E}">
        <p14:creationId xmlns:p14="http://schemas.microsoft.com/office/powerpoint/2010/main" val="236845473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9664"/>
            <a:ext cx="7772400" cy="914400"/>
          </a:xfrm>
        </p:spPr>
        <p:txBody>
          <a:bodyPr>
            <a:normAutofit fontScale="90000"/>
          </a:bodyPr>
          <a:lstStyle/>
          <a:p>
            <a:pPr>
              <a:defRPr/>
            </a:pPr>
            <a:r>
              <a:rPr lang="en-US" sz="4200" dirty="0"/>
              <a:t>Causes of </a:t>
            </a:r>
            <a:r>
              <a:rPr lang="en-US" sz="4200" dirty="0" smtClean="0"/>
              <a:t>Conflict </a:t>
            </a:r>
            <a:r>
              <a:rPr lang="en-US" sz="4200" dirty="0"/>
              <a:t>with </a:t>
            </a:r>
            <a:r>
              <a:rPr lang="en-US" sz="4200" dirty="0" smtClean="0"/>
              <a:t>Residents</a:t>
            </a:r>
            <a:endParaRPr lang="en-CA" sz="4200" dirty="0"/>
          </a:p>
        </p:txBody>
      </p:sp>
      <p:sp>
        <p:nvSpPr>
          <p:cNvPr id="21507" name="Content Placeholder 2"/>
          <p:cNvSpPr>
            <a:spLocks noGrp="1"/>
          </p:cNvSpPr>
          <p:nvPr>
            <p:ph idx="1"/>
          </p:nvPr>
        </p:nvSpPr>
        <p:spPr>
          <a:xfrm>
            <a:off x="762000" y="1347216"/>
            <a:ext cx="7543800" cy="4267200"/>
          </a:xfrm>
        </p:spPr>
        <p:txBody>
          <a:bodyPr/>
          <a:lstStyle/>
          <a:p>
            <a:pPr marL="0" indent="0">
              <a:buNone/>
            </a:pPr>
            <a:r>
              <a:rPr lang="en-US" altLang="en-US" sz="3200" b="1" dirty="0">
                <a:solidFill>
                  <a:srgbClr val="FDBA1E"/>
                </a:solidFill>
              </a:rPr>
              <a:t>Nurse </a:t>
            </a:r>
            <a:r>
              <a:rPr lang="en-US" altLang="en-US" sz="3200" b="1" dirty="0" smtClean="0">
                <a:solidFill>
                  <a:srgbClr val="FDBA1E"/>
                </a:solidFill>
              </a:rPr>
              <a:t>Factors:</a:t>
            </a:r>
            <a:endParaRPr lang="en-US" altLang="en-US" sz="3200" b="1" dirty="0">
              <a:solidFill>
                <a:srgbClr val="FDBA1E"/>
              </a:solidFill>
            </a:endParaRPr>
          </a:p>
          <a:p>
            <a:pPr lvl="1"/>
            <a:r>
              <a:rPr lang="en-US" altLang="en-US" dirty="0"/>
              <a:t>Judges or labels residents</a:t>
            </a:r>
          </a:p>
          <a:p>
            <a:pPr lvl="1"/>
            <a:r>
              <a:rPr lang="en-US" altLang="en-US" dirty="0"/>
              <a:t>Threatening tone of voice</a:t>
            </a:r>
          </a:p>
          <a:p>
            <a:pPr lvl="1">
              <a:spcAft>
                <a:spcPts val="600"/>
              </a:spcAft>
            </a:pPr>
            <a:r>
              <a:rPr lang="en-US" altLang="en-US" dirty="0"/>
              <a:t>Expectations based on incorrect perceptions of cultural or other differences</a:t>
            </a:r>
          </a:p>
          <a:p>
            <a:pPr lvl="1"/>
            <a:r>
              <a:rPr lang="en-US" altLang="en-US" dirty="0"/>
              <a:t>Does not listen to concerns of family</a:t>
            </a:r>
          </a:p>
          <a:p>
            <a:pPr lvl="1"/>
            <a:r>
              <a:rPr lang="en-US" altLang="en-US" dirty="0"/>
              <a:t>Does not provide sufficient health information</a:t>
            </a:r>
          </a:p>
          <a:p>
            <a:pPr lvl="1"/>
            <a:r>
              <a:rPr lang="en-US" altLang="en-US" dirty="0"/>
              <a:t>Does not reflect on the impact of personal behaviour on the resident</a:t>
            </a:r>
            <a:endParaRPr lang="en-CA" altLang="en-US" dirty="0"/>
          </a:p>
        </p:txBody>
      </p:sp>
    </p:spTree>
    <p:extLst>
      <p:ext uri="{BB962C8B-B14F-4D97-AF65-F5344CB8AC3E}">
        <p14:creationId xmlns:p14="http://schemas.microsoft.com/office/powerpoint/2010/main" val="95084728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6781800" cy="990600"/>
          </a:xfrm>
        </p:spPr>
        <p:txBody>
          <a:bodyPr/>
          <a:lstStyle/>
          <a:p>
            <a:pPr>
              <a:defRPr/>
            </a:pPr>
            <a:r>
              <a:rPr lang="en-US" dirty="0"/>
              <a:t>Prevention</a:t>
            </a:r>
            <a:endParaRPr lang="en-CA" dirty="0"/>
          </a:p>
        </p:txBody>
      </p:sp>
      <p:sp>
        <p:nvSpPr>
          <p:cNvPr id="22531" name="Content Placeholder 2"/>
          <p:cNvSpPr>
            <a:spLocks noGrp="1"/>
          </p:cNvSpPr>
          <p:nvPr>
            <p:ph idx="1"/>
          </p:nvPr>
        </p:nvSpPr>
        <p:spPr>
          <a:xfrm>
            <a:off x="762000" y="533400"/>
            <a:ext cx="7543800" cy="4648200"/>
          </a:xfrm>
        </p:spPr>
        <p:txBody>
          <a:bodyPr>
            <a:normAutofit fontScale="92500" lnSpcReduction="10000"/>
          </a:bodyPr>
          <a:lstStyle/>
          <a:p>
            <a:pPr>
              <a:spcAft>
                <a:spcPts val="600"/>
              </a:spcAft>
            </a:pPr>
            <a:r>
              <a:rPr lang="en-US" altLang="en-US" dirty="0"/>
              <a:t>Respect in the work place – role model</a:t>
            </a:r>
          </a:p>
          <a:p>
            <a:pPr>
              <a:spcAft>
                <a:spcPts val="600"/>
              </a:spcAft>
            </a:pPr>
            <a:r>
              <a:rPr lang="en-US" altLang="en-US" dirty="0"/>
              <a:t>Understand stress of new nurse – mentor and support</a:t>
            </a:r>
          </a:p>
          <a:p>
            <a:pPr>
              <a:spcAft>
                <a:spcPts val="600"/>
              </a:spcAft>
            </a:pPr>
            <a:r>
              <a:rPr lang="en-US" altLang="en-US" dirty="0"/>
              <a:t>Critical self-reflection:</a:t>
            </a:r>
          </a:p>
          <a:p>
            <a:pPr marL="914400" lvl="1" indent="-347663">
              <a:buFont typeface="Courier New" panose="02070309020205020404" pitchFamily="49" charset="0"/>
              <a:buChar char="o"/>
            </a:pPr>
            <a:r>
              <a:rPr lang="en-US" altLang="en-US" sz="2400" dirty="0" smtClean="0"/>
              <a:t>What </a:t>
            </a:r>
            <a:r>
              <a:rPr lang="en-US" altLang="en-US" sz="2400" dirty="0"/>
              <a:t>was it like for me?</a:t>
            </a:r>
          </a:p>
          <a:p>
            <a:pPr marL="914400" lvl="1" indent="-347663">
              <a:buFont typeface="Courier New" panose="02070309020205020404" pitchFamily="49" charset="0"/>
              <a:buChar char="o"/>
            </a:pPr>
            <a:r>
              <a:rPr lang="en-US" altLang="en-US" sz="2400" dirty="0" smtClean="0"/>
              <a:t>What </a:t>
            </a:r>
            <a:r>
              <a:rPr lang="en-US" altLang="en-US" sz="2400" dirty="0"/>
              <a:t>helped me?</a:t>
            </a:r>
          </a:p>
          <a:p>
            <a:pPr marL="914400" lvl="1" indent="-347663">
              <a:buFont typeface="Courier New" panose="02070309020205020404" pitchFamily="49" charset="0"/>
              <a:buChar char="o"/>
            </a:pPr>
            <a:r>
              <a:rPr lang="en-US" altLang="en-US" sz="2400" dirty="0" smtClean="0"/>
              <a:t>What </a:t>
            </a:r>
            <a:r>
              <a:rPr lang="en-US" altLang="en-US" sz="2400" dirty="0"/>
              <a:t>hindered me?</a:t>
            </a:r>
          </a:p>
          <a:p>
            <a:pPr marL="914400" lvl="1" indent="-347663">
              <a:spcAft>
                <a:spcPts val="600"/>
              </a:spcAft>
              <a:buFont typeface="Courier New" panose="02070309020205020404" pitchFamily="49" charset="0"/>
              <a:buChar char="o"/>
            </a:pPr>
            <a:r>
              <a:rPr lang="en-US" altLang="en-US" sz="2400" dirty="0" smtClean="0"/>
              <a:t>How </a:t>
            </a:r>
            <a:r>
              <a:rPr lang="en-US" altLang="en-US" sz="2400" dirty="0"/>
              <a:t>do I want to be treated?</a:t>
            </a:r>
          </a:p>
          <a:p>
            <a:pPr>
              <a:spcAft>
                <a:spcPts val="600"/>
              </a:spcAft>
            </a:pPr>
            <a:r>
              <a:rPr lang="en-US" altLang="en-US" dirty="0"/>
              <a:t>Are you stressed?</a:t>
            </a:r>
          </a:p>
          <a:p>
            <a:pPr marL="973138" lvl="1" indent="-406400">
              <a:buFont typeface="Courier New" panose="02070309020205020404" pitchFamily="49" charset="0"/>
              <a:buChar char="o"/>
            </a:pPr>
            <a:r>
              <a:rPr lang="en-US" altLang="en-US" sz="2400" dirty="0" smtClean="0"/>
              <a:t>Back </a:t>
            </a:r>
            <a:r>
              <a:rPr lang="en-US" altLang="en-US" sz="2400" dirty="0"/>
              <a:t>to reflection – why am I acting the way I am?</a:t>
            </a:r>
          </a:p>
          <a:p>
            <a:endParaRPr lang="en-CA" altLang="en-US" dirty="0"/>
          </a:p>
        </p:txBody>
      </p:sp>
    </p:spTree>
    <p:extLst>
      <p:ext uri="{BB962C8B-B14F-4D97-AF65-F5344CB8AC3E}">
        <p14:creationId xmlns:p14="http://schemas.microsoft.com/office/powerpoint/2010/main" val="111838598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Resolving Conflicts</a:t>
            </a:r>
          </a:p>
        </p:txBody>
      </p:sp>
      <p:sp>
        <p:nvSpPr>
          <p:cNvPr id="23555" name="Content Placeholder 2"/>
          <p:cNvSpPr>
            <a:spLocks noGrp="1"/>
          </p:cNvSpPr>
          <p:nvPr>
            <p:ph idx="1"/>
          </p:nvPr>
        </p:nvSpPr>
        <p:spPr>
          <a:xfrm>
            <a:off x="762000" y="1115568"/>
            <a:ext cx="8001000" cy="4724400"/>
          </a:xfrm>
        </p:spPr>
        <p:txBody>
          <a:bodyPr>
            <a:normAutofit fontScale="92500"/>
          </a:bodyPr>
          <a:lstStyle/>
          <a:p>
            <a:pPr eaLnBrk="1" hangingPunct="1">
              <a:spcAft>
                <a:spcPts val="600"/>
              </a:spcAft>
            </a:pPr>
            <a:r>
              <a:rPr lang="en-US" altLang="en-US" dirty="0"/>
              <a:t>Effective communication</a:t>
            </a:r>
          </a:p>
          <a:p>
            <a:pPr eaLnBrk="1" hangingPunct="1">
              <a:spcAft>
                <a:spcPts val="600"/>
              </a:spcAft>
            </a:pPr>
            <a:r>
              <a:rPr lang="en-US" altLang="en-US" dirty="0"/>
              <a:t>Remember aim: effective work environment and not to defeat the other party</a:t>
            </a:r>
          </a:p>
          <a:p>
            <a:pPr eaLnBrk="1" hangingPunct="1">
              <a:spcAft>
                <a:spcPts val="600"/>
              </a:spcAft>
            </a:pPr>
            <a:r>
              <a:rPr lang="en-US" altLang="en-US" dirty="0"/>
              <a:t>Win-win situation - consensus</a:t>
            </a:r>
          </a:p>
          <a:p>
            <a:pPr eaLnBrk="1" hangingPunct="1">
              <a:spcAft>
                <a:spcPts val="600"/>
              </a:spcAft>
            </a:pPr>
            <a:r>
              <a:rPr lang="en-US" altLang="en-US" dirty="0"/>
              <a:t>Requires compromise </a:t>
            </a:r>
          </a:p>
          <a:p>
            <a:pPr marL="739775" lvl="1" indent="-231775" eaLnBrk="1" hangingPunct="1">
              <a:spcAft>
                <a:spcPts val="600"/>
              </a:spcAft>
              <a:buFont typeface="Courier New" panose="02070309020205020404" pitchFamily="49" charset="0"/>
              <a:buChar char="o"/>
            </a:pPr>
            <a:r>
              <a:rPr lang="en-US" altLang="en-US" dirty="0"/>
              <a:t>One side gets everything – then other side loses</a:t>
            </a:r>
          </a:p>
          <a:p>
            <a:pPr marL="739775" lvl="1" indent="-231775" eaLnBrk="1" hangingPunct="1">
              <a:spcAft>
                <a:spcPts val="600"/>
              </a:spcAft>
              <a:buFont typeface="Courier New" panose="02070309020205020404" pitchFamily="49" charset="0"/>
              <a:buChar char="o"/>
            </a:pPr>
            <a:r>
              <a:rPr lang="en-US" altLang="en-US" dirty="0"/>
              <a:t>Checks and balances – what can you give up?</a:t>
            </a:r>
          </a:p>
          <a:p>
            <a:pPr marL="739775" lvl="1" indent="-231775" eaLnBrk="1" hangingPunct="1">
              <a:spcAft>
                <a:spcPts val="600"/>
              </a:spcAft>
              <a:buFont typeface="Courier New" panose="02070309020205020404" pitchFamily="49" charset="0"/>
              <a:buChar char="o"/>
            </a:pPr>
            <a:r>
              <a:rPr lang="en-US" altLang="en-US" dirty="0"/>
              <a:t>Negotiation</a:t>
            </a:r>
          </a:p>
          <a:p>
            <a:pPr marL="739775" lvl="1" indent="-231775" eaLnBrk="1" hangingPunct="1">
              <a:spcAft>
                <a:spcPts val="600"/>
              </a:spcAft>
              <a:buFont typeface="Courier New" panose="02070309020205020404" pitchFamily="49" charset="0"/>
              <a:buChar char="o"/>
            </a:pPr>
            <a:r>
              <a:rPr lang="en-US" altLang="en-US" dirty="0"/>
              <a:t>Try to find a solution where people feel heard and respected</a:t>
            </a:r>
          </a:p>
        </p:txBody>
      </p:sp>
    </p:spTree>
    <p:extLst>
      <p:ext uri="{BB962C8B-B14F-4D97-AF65-F5344CB8AC3E}">
        <p14:creationId xmlns:p14="http://schemas.microsoft.com/office/powerpoint/2010/main" val="974653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860538" y="1177131"/>
            <a:ext cx="74452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nSpc>
                <a:spcPct val="150000"/>
              </a:lnSpc>
              <a:buFont typeface="Wingdings" pitchFamily="2" charset="2"/>
              <a:buNone/>
              <a:defRPr/>
            </a:pPr>
            <a:r>
              <a:rPr lang="en-CA" sz="2400" b="1" kern="0" dirty="0">
                <a:solidFill>
                  <a:srgbClr val="FF0000"/>
                </a:solidFill>
              </a:rPr>
              <a:t>S</a:t>
            </a:r>
            <a:r>
              <a:rPr lang="en-CA" sz="2400" b="1" kern="0" dirty="0">
                <a:solidFill>
                  <a:schemeClr val="tx2">
                    <a:lumMod val="75000"/>
                  </a:schemeClr>
                </a:solidFill>
              </a:rPr>
              <a:t>OURCE</a:t>
            </a:r>
            <a:r>
              <a:rPr lang="en-CA" sz="2400" kern="0" dirty="0"/>
              <a:t> </a:t>
            </a:r>
          </a:p>
          <a:p>
            <a:pPr marL="0" indent="0">
              <a:lnSpc>
                <a:spcPct val="150000"/>
              </a:lnSpc>
              <a:buFont typeface="Wingdings" pitchFamily="2" charset="2"/>
              <a:buNone/>
              <a:defRPr/>
            </a:pPr>
            <a:r>
              <a:rPr lang="en-CA" sz="2400" b="1" kern="0" dirty="0">
                <a:solidFill>
                  <a:srgbClr val="FF0000"/>
                </a:solidFill>
              </a:rPr>
              <a:t>T</a:t>
            </a:r>
            <a:r>
              <a:rPr lang="en-CA" sz="2400" b="1" kern="0" dirty="0">
                <a:solidFill>
                  <a:schemeClr val="tx2">
                    <a:lumMod val="75000"/>
                  </a:schemeClr>
                </a:solidFill>
              </a:rPr>
              <a:t>IME AND PLACE</a:t>
            </a:r>
          </a:p>
          <a:p>
            <a:pPr marL="0" indent="0">
              <a:lnSpc>
                <a:spcPct val="150000"/>
              </a:lnSpc>
              <a:buFont typeface="Wingdings" pitchFamily="2" charset="2"/>
              <a:buNone/>
              <a:defRPr/>
            </a:pPr>
            <a:r>
              <a:rPr lang="en-CA" sz="2400" b="1" kern="0" dirty="0">
                <a:solidFill>
                  <a:srgbClr val="FF0000"/>
                </a:solidFill>
              </a:rPr>
              <a:t>A</a:t>
            </a:r>
            <a:r>
              <a:rPr lang="en-CA" sz="2400" b="1" kern="0" dirty="0">
                <a:solidFill>
                  <a:schemeClr val="tx2">
                    <a:lumMod val="75000"/>
                  </a:schemeClr>
                </a:solidFill>
              </a:rPr>
              <a:t>MICABLE APPROACH</a:t>
            </a:r>
          </a:p>
          <a:p>
            <a:pPr marL="0" indent="0">
              <a:lnSpc>
                <a:spcPct val="150000"/>
              </a:lnSpc>
              <a:buFont typeface="Wingdings" pitchFamily="2" charset="2"/>
              <a:buNone/>
              <a:defRPr/>
            </a:pPr>
            <a:r>
              <a:rPr lang="en-CA" sz="2400" b="1" kern="0" dirty="0" smtClean="0">
                <a:solidFill>
                  <a:srgbClr val="FF0000"/>
                </a:solidFill>
              </a:rPr>
              <a:t>B</a:t>
            </a:r>
            <a:r>
              <a:rPr lang="en-CA" sz="2400" b="1" kern="0" dirty="0" smtClean="0">
                <a:solidFill>
                  <a:schemeClr val="tx2">
                    <a:lumMod val="75000"/>
                  </a:schemeClr>
                </a:solidFill>
              </a:rPr>
              <a:t>EHAVIOUR</a:t>
            </a:r>
            <a:r>
              <a:rPr lang="en-CA" sz="2400" kern="0" dirty="0" smtClean="0"/>
              <a:t> </a:t>
            </a:r>
            <a:endParaRPr lang="en-CA" sz="2400" kern="0" dirty="0"/>
          </a:p>
          <a:p>
            <a:pPr marL="0" indent="0">
              <a:lnSpc>
                <a:spcPct val="150000"/>
              </a:lnSpc>
              <a:buFont typeface="Wingdings" pitchFamily="2" charset="2"/>
              <a:buNone/>
              <a:defRPr/>
            </a:pPr>
            <a:r>
              <a:rPr lang="en-CA" sz="2400" b="1" kern="0" dirty="0">
                <a:solidFill>
                  <a:srgbClr val="FF0000"/>
                </a:solidFill>
              </a:rPr>
              <a:t>E</a:t>
            </a:r>
            <a:r>
              <a:rPr lang="en-CA" sz="2400" b="1" kern="0" dirty="0">
                <a:solidFill>
                  <a:schemeClr val="tx2">
                    <a:lumMod val="75000"/>
                  </a:schemeClr>
                </a:solidFill>
              </a:rPr>
              <a:t>MOTION</a:t>
            </a:r>
            <a:r>
              <a:rPr lang="en-CA" sz="2400" kern="0" dirty="0"/>
              <a:t> </a:t>
            </a:r>
          </a:p>
          <a:p>
            <a:pPr marL="0" indent="0">
              <a:lnSpc>
                <a:spcPct val="150000"/>
              </a:lnSpc>
              <a:buFont typeface="Wingdings" pitchFamily="2" charset="2"/>
              <a:buNone/>
              <a:defRPr/>
            </a:pPr>
            <a:r>
              <a:rPr lang="en-CA" sz="2400" b="1" kern="0" dirty="0">
                <a:solidFill>
                  <a:srgbClr val="FF0000"/>
                </a:solidFill>
              </a:rPr>
              <a:t>N</a:t>
            </a:r>
            <a:r>
              <a:rPr lang="en-CA" sz="2400" b="1" kern="0" dirty="0">
                <a:solidFill>
                  <a:schemeClr val="tx2">
                    <a:lumMod val="75000"/>
                  </a:schemeClr>
                </a:solidFill>
              </a:rPr>
              <a:t>EED</a:t>
            </a:r>
            <a:endParaRPr lang="en-CA" sz="2400" kern="0" dirty="0"/>
          </a:p>
          <a:p>
            <a:pPr marL="0" indent="0">
              <a:buFont typeface="Wingdings" pitchFamily="2" charset="2"/>
              <a:buNone/>
              <a:defRPr/>
            </a:pPr>
            <a:endParaRPr lang="en-CA" kern="0" dirty="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67200" y="2659062"/>
            <a:ext cx="3941910" cy="206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696254" y="265176"/>
            <a:ext cx="7761946" cy="990600"/>
          </a:xfrm>
        </p:spPr>
        <p:txBody>
          <a:bodyPr>
            <a:noAutofit/>
          </a:bodyPr>
          <a:lstStyle/>
          <a:p>
            <a:pPr eaLnBrk="1" fontAlgn="auto" hangingPunct="1">
              <a:spcAft>
                <a:spcPts val="0"/>
              </a:spcAft>
              <a:defRPr/>
            </a:pPr>
            <a:r>
              <a:rPr lang="en-US" sz="3600" dirty="0" smtClean="0"/>
              <a:t>Conflict Resolution (S.T.A.B.E.N.]</a:t>
            </a:r>
            <a:endParaRPr lang="en-US" sz="3600" dirty="0"/>
          </a:p>
        </p:txBody>
      </p:sp>
    </p:spTree>
    <p:extLst>
      <p:ext uri="{BB962C8B-B14F-4D97-AF65-F5344CB8AC3E}">
        <p14:creationId xmlns:p14="http://schemas.microsoft.com/office/powerpoint/2010/main" val="184399560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1168"/>
            <a:ext cx="6781800" cy="914400"/>
          </a:xfrm>
        </p:spPr>
        <p:txBody>
          <a:bodyPr/>
          <a:lstStyle/>
          <a:p>
            <a:r>
              <a:rPr lang="en-US" b="1" dirty="0" smtClean="0"/>
              <a:t>Objectives: Module </a:t>
            </a:r>
            <a:r>
              <a:rPr lang="en-US" b="1" dirty="0"/>
              <a:t>4 </a:t>
            </a:r>
            <a:endParaRPr lang="en-CA" b="1" dirty="0"/>
          </a:p>
        </p:txBody>
      </p:sp>
      <p:sp>
        <p:nvSpPr>
          <p:cNvPr id="2" name="Content Placeholder 1"/>
          <p:cNvSpPr>
            <a:spLocks noGrp="1"/>
          </p:cNvSpPr>
          <p:nvPr>
            <p:ph idx="1"/>
          </p:nvPr>
        </p:nvSpPr>
        <p:spPr>
          <a:xfrm>
            <a:off x="762000" y="871728"/>
            <a:ext cx="7543800" cy="4876800"/>
          </a:xfrm>
        </p:spPr>
        <p:txBody>
          <a:bodyPr>
            <a:normAutofit/>
          </a:bodyPr>
          <a:lstStyle/>
          <a:p>
            <a:pPr lvl="0">
              <a:spcAft>
                <a:spcPts val="1200"/>
              </a:spcAft>
            </a:pPr>
            <a:r>
              <a:rPr lang="en-US" sz="2600" dirty="0" smtClean="0"/>
              <a:t>Understand </a:t>
            </a:r>
            <a:r>
              <a:rPr lang="en-US" sz="2600" dirty="0"/>
              <a:t>sources and consequences of conflict in </a:t>
            </a:r>
            <a:r>
              <a:rPr lang="en-US" sz="2600" dirty="0" smtClean="0"/>
              <a:t>the long-term care (LTC) workplace</a:t>
            </a:r>
            <a:endParaRPr lang="en-CA" sz="2600" dirty="0"/>
          </a:p>
          <a:p>
            <a:pPr lvl="0">
              <a:spcAft>
                <a:spcPts val="1200"/>
              </a:spcAft>
            </a:pPr>
            <a:r>
              <a:rPr lang="en-US" sz="2600" dirty="0"/>
              <a:t>Understand and apply principles of conflict resolution to effective communication strategies</a:t>
            </a:r>
            <a:endParaRPr lang="en-CA" sz="2600" dirty="0"/>
          </a:p>
          <a:p>
            <a:pPr lvl="0">
              <a:spcAft>
                <a:spcPts val="1200"/>
              </a:spcAft>
            </a:pPr>
            <a:r>
              <a:rPr lang="en-US" sz="2600" dirty="0"/>
              <a:t>Reflect on personal conflict response </a:t>
            </a:r>
            <a:r>
              <a:rPr lang="en-US" sz="2600" dirty="0" err="1" smtClean="0"/>
              <a:t>behaviours</a:t>
            </a:r>
            <a:endParaRPr lang="en-CA" sz="2600" dirty="0"/>
          </a:p>
          <a:p>
            <a:pPr lvl="0">
              <a:spcAft>
                <a:spcPts val="1200"/>
              </a:spcAft>
            </a:pPr>
            <a:r>
              <a:rPr lang="en-US" sz="2600" dirty="0"/>
              <a:t>Generate solutions to LTC-specific scenarios using the principles of conflict resolution and </a:t>
            </a:r>
            <a:r>
              <a:rPr lang="en-US" sz="2600" dirty="0" smtClean="0"/>
              <a:t>negotiation</a:t>
            </a:r>
            <a:endParaRPr lang="en-CA" sz="2600" dirty="0"/>
          </a:p>
        </p:txBody>
      </p:sp>
    </p:spTree>
    <p:extLst>
      <p:ext uri="{BB962C8B-B14F-4D97-AF65-F5344CB8AC3E}">
        <p14:creationId xmlns:p14="http://schemas.microsoft.com/office/powerpoint/2010/main" val="2332594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1104"/>
            <a:ext cx="5715001" cy="685800"/>
          </a:xfrm>
        </p:spPr>
        <p:txBody>
          <a:bodyPr>
            <a:normAutofit/>
          </a:bodyPr>
          <a:lstStyle/>
          <a:p>
            <a:r>
              <a:rPr lang="en-US" sz="3600" dirty="0"/>
              <a:t>Example – </a:t>
            </a:r>
            <a:r>
              <a:rPr lang="en-US" sz="3600" dirty="0" smtClean="0"/>
              <a:t>S.T.A.B.E.N.</a:t>
            </a:r>
            <a:endParaRPr lang="en-CA" sz="3600" dirty="0"/>
          </a:p>
        </p:txBody>
      </p:sp>
      <p:graphicFrame>
        <p:nvGraphicFramePr>
          <p:cNvPr id="4" name="Table 3"/>
          <p:cNvGraphicFramePr>
            <a:graphicFrameLocks noGrp="1"/>
          </p:cNvGraphicFramePr>
          <p:nvPr>
            <p:extLst>
              <p:ext uri="{D42A27DB-BD31-4B8C-83A1-F6EECF244321}">
                <p14:modId xmlns:p14="http://schemas.microsoft.com/office/powerpoint/2010/main" val="3382263425"/>
              </p:ext>
            </p:extLst>
          </p:nvPr>
        </p:nvGraphicFramePr>
        <p:xfrm>
          <a:off x="685800" y="1149096"/>
          <a:ext cx="7924800" cy="4023360"/>
        </p:xfrm>
        <a:graphic>
          <a:graphicData uri="http://schemas.openxmlformats.org/drawingml/2006/table">
            <a:tbl>
              <a:tblPr firstRow="1" bandRow="1">
                <a:tableStyleId>{5C22544A-7EE6-4342-B048-85BDC9FD1C3A}</a:tableStyleId>
              </a:tblPr>
              <a:tblGrid>
                <a:gridCol w="381000"/>
                <a:gridCol w="7543800"/>
              </a:tblGrid>
              <a:tr h="640080">
                <a:tc>
                  <a:txBody>
                    <a:bodyPr/>
                    <a:lstStyle/>
                    <a:p>
                      <a:r>
                        <a:rPr lang="en-US" sz="2400" b="1" dirty="0" smtClean="0">
                          <a:solidFill>
                            <a:schemeClr val="accent1"/>
                          </a:solidFill>
                        </a:rPr>
                        <a:t>S</a:t>
                      </a:r>
                      <a:endParaRPr lang="en-CA" sz="24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chemeClr val="tx1"/>
                          </a:solidFill>
                        </a:rPr>
                        <a:t>conflict with partner over housework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40080">
                <a:tc>
                  <a:txBody>
                    <a:bodyPr/>
                    <a:lstStyle/>
                    <a:p>
                      <a:r>
                        <a:rPr lang="en-US" sz="2400" b="1" dirty="0" smtClean="0">
                          <a:solidFill>
                            <a:schemeClr val="accent1"/>
                          </a:solidFill>
                        </a:rPr>
                        <a:t>T</a:t>
                      </a:r>
                      <a:endParaRPr lang="en-CA" sz="24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chemeClr val="tx1"/>
                          </a:solidFill>
                        </a:rPr>
                        <a:t>when we have quiet time together not when we are rushed</a:t>
                      </a:r>
                      <a:endParaRPr lang="en-CA" b="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22960">
                <a:tc>
                  <a:txBody>
                    <a:bodyPr/>
                    <a:lstStyle/>
                    <a:p>
                      <a:r>
                        <a:rPr lang="en-US" sz="2400" b="1" dirty="0" smtClean="0">
                          <a:solidFill>
                            <a:schemeClr val="accent1"/>
                          </a:solidFill>
                        </a:rPr>
                        <a:t>A</a:t>
                      </a:r>
                      <a:endParaRPr lang="en-CA" sz="24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chemeClr val="tx1"/>
                          </a:solidFill>
                        </a:rPr>
                        <a:t>“I really appreciate that you built that shed yesterday, that was a lot of work”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smtClean="0">
                          <a:solidFill>
                            <a:schemeClr val="tx1"/>
                          </a:solidFill>
                        </a:rPr>
                        <a:t>[be</a:t>
                      </a:r>
                      <a:r>
                        <a:rPr lang="en-US" sz="1600" b="0" i="0" baseline="0" dirty="0" smtClean="0">
                          <a:solidFill>
                            <a:schemeClr val="tx1"/>
                          </a:solidFill>
                        </a:rPr>
                        <a:t> positive but genuine]</a:t>
                      </a:r>
                      <a:endParaRPr lang="en-CA" sz="1600" b="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40080">
                <a:tc>
                  <a:txBody>
                    <a:bodyPr/>
                    <a:lstStyle/>
                    <a:p>
                      <a:r>
                        <a:rPr lang="en-US" sz="2400" b="1" dirty="0" smtClean="0">
                          <a:solidFill>
                            <a:schemeClr val="accent1"/>
                          </a:solidFill>
                        </a:rPr>
                        <a:t>B</a:t>
                      </a:r>
                      <a:endParaRPr lang="en-CA" sz="24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smtClean="0">
                          <a:solidFill>
                            <a:schemeClr val="tx1"/>
                          </a:solidFill>
                        </a:rPr>
                        <a:t>“I </a:t>
                      </a:r>
                      <a:r>
                        <a:rPr lang="en-US" b="0" i="1" dirty="0" smtClean="0">
                          <a:solidFill>
                            <a:schemeClr val="tx1"/>
                          </a:solidFill>
                        </a:rPr>
                        <a:t>would like help</a:t>
                      </a:r>
                      <a:r>
                        <a:rPr lang="en-US" b="0" i="1" baseline="0" dirty="0" smtClean="0">
                          <a:solidFill>
                            <a:schemeClr val="tx1"/>
                          </a:solidFill>
                        </a:rPr>
                        <a:t> with </a:t>
                      </a:r>
                      <a:r>
                        <a:rPr lang="en-US" b="0" i="1" baseline="0" smtClean="0">
                          <a:solidFill>
                            <a:schemeClr val="tx1"/>
                          </a:solidFill>
                        </a:rPr>
                        <a:t>the dishes.” </a:t>
                      </a:r>
                      <a:r>
                        <a:rPr lang="en-US" sz="1600" b="0" i="0" baseline="0" smtClean="0">
                          <a:solidFill>
                            <a:schemeClr val="tx1"/>
                          </a:solidFill>
                        </a:rPr>
                        <a:t>[be specific about the issue, do not exaggerate]</a:t>
                      </a:r>
                      <a:endParaRPr lang="en-US" sz="1600" b="0" i="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40080">
                <a:tc>
                  <a:txBody>
                    <a:bodyPr/>
                    <a:lstStyle/>
                    <a:p>
                      <a:r>
                        <a:rPr lang="en-US" sz="2400" b="1" dirty="0" smtClean="0">
                          <a:solidFill>
                            <a:schemeClr val="accent1"/>
                          </a:solidFill>
                        </a:rPr>
                        <a:t>E</a:t>
                      </a:r>
                      <a:endParaRPr lang="en-CA" sz="24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chemeClr val="tx1"/>
                          </a:solidFill>
                        </a:rPr>
                        <a:t>“when you do not help me with the dishes I feel….”</a:t>
                      </a:r>
                      <a:endParaRPr lang="en-CA" b="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40080">
                <a:tc>
                  <a:txBody>
                    <a:bodyPr/>
                    <a:lstStyle/>
                    <a:p>
                      <a:r>
                        <a:rPr lang="en-US" sz="2400" b="1" dirty="0" smtClean="0">
                          <a:solidFill>
                            <a:schemeClr val="accent1"/>
                          </a:solidFill>
                        </a:rPr>
                        <a:t>N</a:t>
                      </a:r>
                      <a:endParaRPr lang="en-CA" sz="24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chemeClr val="tx1"/>
                          </a:solidFill>
                        </a:rPr>
                        <a:t>“I need you to do the dishes on the nights that I make dinner.”</a:t>
                      </a:r>
                      <a:endParaRPr lang="en-CA" b="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551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552"/>
            <a:ext cx="7772400" cy="762000"/>
          </a:xfrm>
        </p:spPr>
        <p:txBody>
          <a:bodyPr>
            <a:noAutofit/>
          </a:bodyPr>
          <a:lstStyle/>
          <a:p>
            <a:pPr>
              <a:defRPr/>
            </a:pPr>
            <a:r>
              <a:rPr lang="en-US" sz="3600" dirty="0"/>
              <a:t>Interference with </a:t>
            </a:r>
            <a:r>
              <a:rPr lang="en-US" sz="3600" dirty="0" smtClean="0"/>
              <a:t>Communication</a:t>
            </a:r>
            <a:endParaRPr lang="en-US" sz="3600" dirty="0"/>
          </a:p>
        </p:txBody>
      </p:sp>
      <p:sp>
        <p:nvSpPr>
          <p:cNvPr id="3" name="Content Placeholder 2"/>
          <p:cNvSpPr>
            <a:spLocks noGrp="1"/>
          </p:cNvSpPr>
          <p:nvPr>
            <p:ph idx="1"/>
          </p:nvPr>
        </p:nvSpPr>
        <p:spPr>
          <a:xfrm>
            <a:off x="838200" y="859536"/>
            <a:ext cx="7543800" cy="4343400"/>
          </a:xfrm>
        </p:spPr>
        <p:txBody>
          <a:bodyPr>
            <a:normAutofit fontScale="85000" lnSpcReduction="20000"/>
          </a:bodyPr>
          <a:lstStyle/>
          <a:p>
            <a:pPr>
              <a:spcAft>
                <a:spcPts val="600"/>
              </a:spcAft>
              <a:defRPr/>
            </a:pPr>
            <a:r>
              <a:rPr lang="en-US" dirty="0"/>
              <a:t>Accusations</a:t>
            </a:r>
          </a:p>
          <a:p>
            <a:pPr>
              <a:spcAft>
                <a:spcPts val="600"/>
              </a:spcAft>
              <a:defRPr/>
            </a:pPr>
            <a:r>
              <a:rPr lang="en-US" dirty="0"/>
              <a:t>Making interpretations </a:t>
            </a:r>
          </a:p>
          <a:p>
            <a:pPr>
              <a:spcAft>
                <a:spcPts val="600"/>
              </a:spcAft>
              <a:defRPr/>
            </a:pPr>
            <a:r>
              <a:rPr lang="en-US" dirty="0"/>
              <a:t>“you always….”, “you never…”, “you make me…”</a:t>
            </a:r>
          </a:p>
          <a:p>
            <a:pPr>
              <a:spcAft>
                <a:spcPts val="600"/>
              </a:spcAft>
              <a:defRPr/>
            </a:pPr>
            <a:r>
              <a:rPr lang="en-US" dirty="0"/>
              <a:t>Psychiatric word describing </a:t>
            </a:r>
            <a:r>
              <a:rPr lang="en-US" dirty="0" err="1" smtClean="0"/>
              <a:t>behaviour</a:t>
            </a:r>
            <a:r>
              <a:rPr lang="en-US" dirty="0" smtClean="0"/>
              <a:t>: </a:t>
            </a:r>
            <a:r>
              <a:rPr lang="en-US" i="1" dirty="0" smtClean="0"/>
              <a:t>paranoid</a:t>
            </a:r>
            <a:r>
              <a:rPr lang="en-US" i="1" dirty="0"/>
              <a:t>, psychotic, acting-out, depressed, obsessive</a:t>
            </a:r>
          </a:p>
          <a:p>
            <a:pPr>
              <a:spcAft>
                <a:spcPts val="600"/>
              </a:spcAft>
              <a:defRPr/>
            </a:pPr>
            <a:r>
              <a:rPr lang="en-US" dirty="0"/>
              <a:t>Poor eye contact (</a:t>
            </a:r>
            <a:r>
              <a:rPr lang="en-US" dirty="0" smtClean="0"/>
              <a:t>culturally specific)</a:t>
            </a:r>
            <a:endParaRPr lang="en-US" dirty="0"/>
          </a:p>
          <a:p>
            <a:pPr>
              <a:spcAft>
                <a:spcPts val="600"/>
              </a:spcAft>
              <a:defRPr/>
            </a:pPr>
            <a:r>
              <a:rPr lang="en-US" dirty="0"/>
              <a:t>Non-committal facial expression</a:t>
            </a:r>
          </a:p>
          <a:p>
            <a:pPr>
              <a:spcAft>
                <a:spcPts val="600"/>
              </a:spcAft>
              <a:defRPr/>
            </a:pPr>
            <a:r>
              <a:rPr lang="en-US" dirty="0"/>
              <a:t>Invasion of personal space</a:t>
            </a:r>
          </a:p>
          <a:p>
            <a:pPr>
              <a:spcAft>
                <a:spcPts val="600"/>
              </a:spcAft>
              <a:defRPr/>
            </a:pPr>
            <a:r>
              <a:rPr lang="en-US" dirty="0"/>
              <a:t>Continuing with activity while the other is speaking</a:t>
            </a:r>
          </a:p>
          <a:p>
            <a:pPr>
              <a:spcAft>
                <a:spcPts val="600"/>
              </a:spcAft>
              <a:defRPr/>
            </a:pPr>
            <a:r>
              <a:rPr lang="en-US" dirty="0"/>
              <a:t>Obvious impatience</a:t>
            </a:r>
          </a:p>
        </p:txBody>
      </p:sp>
    </p:spTree>
    <p:extLst>
      <p:ext uri="{BB962C8B-B14F-4D97-AF65-F5344CB8AC3E}">
        <p14:creationId xmlns:p14="http://schemas.microsoft.com/office/powerpoint/2010/main" val="204344059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9832"/>
            <a:ext cx="6781800" cy="990600"/>
          </a:xfrm>
        </p:spPr>
        <p:txBody>
          <a:bodyPr>
            <a:normAutofit/>
          </a:bodyPr>
          <a:lstStyle/>
          <a:p>
            <a:pPr eaLnBrk="1" fontAlgn="auto" hangingPunct="1">
              <a:spcAft>
                <a:spcPts val="0"/>
              </a:spcAft>
              <a:defRPr/>
            </a:pPr>
            <a:r>
              <a:rPr lang="en-US" dirty="0"/>
              <a:t>Positive Effects of Conflict</a:t>
            </a:r>
          </a:p>
        </p:txBody>
      </p:sp>
      <p:sp>
        <p:nvSpPr>
          <p:cNvPr id="26627" name="Content Placeholder 2"/>
          <p:cNvSpPr>
            <a:spLocks noGrp="1"/>
          </p:cNvSpPr>
          <p:nvPr>
            <p:ph idx="1"/>
          </p:nvPr>
        </p:nvSpPr>
        <p:spPr>
          <a:xfrm>
            <a:off x="762000" y="1057656"/>
            <a:ext cx="8153400" cy="4038599"/>
          </a:xfrm>
        </p:spPr>
        <p:txBody>
          <a:bodyPr/>
          <a:lstStyle/>
          <a:p>
            <a:pPr marL="514350" indent="-514350" eaLnBrk="1" hangingPunct="1">
              <a:spcAft>
                <a:spcPts val="600"/>
              </a:spcAft>
              <a:buFont typeface="Lucida Sans Unicode" pitchFamily="34" charset="0"/>
              <a:buAutoNum type="arabicPeriod"/>
            </a:pPr>
            <a:r>
              <a:rPr lang="en-US" altLang="en-US" sz="3200" dirty="0"/>
              <a:t>Energizes people</a:t>
            </a:r>
          </a:p>
          <a:p>
            <a:pPr marL="514350" indent="-514350" eaLnBrk="1" hangingPunct="1">
              <a:spcAft>
                <a:spcPts val="600"/>
              </a:spcAft>
              <a:buFont typeface="Lucida Sans Unicode" pitchFamily="34" charset="0"/>
              <a:buAutoNum type="arabicPeriod"/>
            </a:pPr>
            <a:r>
              <a:rPr lang="en-US" altLang="en-US" sz="3200" dirty="0"/>
              <a:t>Involves searching for a resolution</a:t>
            </a:r>
          </a:p>
          <a:p>
            <a:pPr marL="514350" indent="-514350" eaLnBrk="1" hangingPunct="1">
              <a:spcAft>
                <a:spcPts val="600"/>
              </a:spcAft>
              <a:buFont typeface="Lucida Sans Unicode" pitchFamily="34" charset="0"/>
              <a:buAutoNum type="arabicPeriod"/>
            </a:pPr>
            <a:r>
              <a:rPr lang="en-US" altLang="en-US" sz="3200" dirty="0"/>
              <a:t>Conflict is a form of communication</a:t>
            </a:r>
          </a:p>
          <a:p>
            <a:pPr marL="514350" indent="-514350" eaLnBrk="1" hangingPunct="1">
              <a:spcAft>
                <a:spcPts val="600"/>
              </a:spcAft>
              <a:buFont typeface="Lucida Sans Unicode" pitchFamily="34" charset="0"/>
              <a:buAutoNum type="arabicPeriod"/>
            </a:pPr>
            <a:r>
              <a:rPr lang="en-US" altLang="en-US" sz="3200" dirty="0"/>
              <a:t>Provides an outlet for pent up tensions and possible healing</a:t>
            </a:r>
          </a:p>
          <a:p>
            <a:pPr marL="514350" indent="-514350" eaLnBrk="1" hangingPunct="1">
              <a:spcAft>
                <a:spcPts val="600"/>
              </a:spcAft>
              <a:buFont typeface="Lucida Sans Unicode" pitchFamily="34" charset="0"/>
              <a:buAutoNum type="arabicPeriod"/>
            </a:pPr>
            <a:r>
              <a:rPr lang="en-US" altLang="en-US" sz="3200" dirty="0"/>
              <a:t>Can be an educational experience</a:t>
            </a:r>
          </a:p>
        </p:txBody>
      </p:sp>
    </p:spTree>
    <p:extLst>
      <p:ext uri="{BB962C8B-B14F-4D97-AF65-F5344CB8AC3E}">
        <p14:creationId xmlns:p14="http://schemas.microsoft.com/office/powerpoint/2010/main" val="3286272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2776"/>
            <a:ext cx="7543800" cy="1143000"/>
          </a:xfrm>
        </p:spPr>
        <p:txBody>
          <a:bodyPr>
            <a:normAutofit/>
          </a:bodyPr>
          <a:lstStyle/>
          <a:p>
            <a:pPr eaLnBrk="1" fontAlgn="auto" hangingPunct="1">
              <a:spcAft>
                <a:spcPts val="0"/>
              </a:spcAft>
              <a:defRPr/>
            </a:pPr>
            <a:r>
              <a:rPr lang="en-US" dirty="0"/>
              <a:t>Generate Possible Solutions</a:t>
            </a:r>
          </a:p>
        </p:txBody>
      </p:sp>
      <p:sp>
        <p:nvSpPr>
          <p:cNvPr id="27651" name="Content Placeholder 2"/>
          <p:cNvSpPr>
            <a:spLocks noGrp="1"/>
          </p:cNvSpPr>
          <p:nvPr>
            <p:ph idx="1"/>
          </p:nvPr>
        </p:nvSpPr>
        <p:spPr>
          <a:xfrm>
            <a:off x="762000" y="1045464"/>
            <a:ext cx="7543800" cy="4343400"/>
          </a:xfrm>
        </p:spPr>
        <p:txBody>
          <a:bodyPr>
            <a:normAutofit/>
          </a:bodyPr>
          <a:lstStyle/>
          <a:p>
            <a:pPr eaLnBrk="1" hangingPunct="1">
              <a:spcAft>
                <a:spcPts val="600"/>
              </a:spcAft>
            </a:pPr>
            <a:r>
              <a:rPr lang="en-US" altLang="en-US" sz="2700" dirty="0"/>
              <a:t>Try to generate new solutions – focus on change</a:t>
            </a:r>
          </a:p>
          <a:p>
            <a:pPr eaLnBrk="1" hangingPunct="1">
              <a:spcAft>
                <a:spcPts val="600"/>
              </a:spcAft>
            </a:pPr>
            <a:r>
              <a:rPr lang="en-US" altLang="en-US" sz="2700" dirty="0"/>
              <a:t>People may try to repeat what is old</a:t>
            </a:r>
          </a:p>
          <a:p>
            <a:pPr eaLnBrk="1" hangingPunct="1">
              <a:spcAft>
                <a:spcPts val="600"/>
              </a:spcAft>
            </a:pPr>
            <a:r>
              <a:rPr lang="en-US" altLang="en-US" sz="2700" dirty="0"/>
              <a:t>Encourage everyone to come up with at least one solution to discuss</a:t>
            </a:r>
          </a:p>
          <a:p>
            <a:pPr eaLnBrk="1" hangingPunct="1">
              <a:spcAft>
                <a:spcPts val="600"/>
              </a:spcAft>
            </a:pPr>
            <a:r>
              <a:rPr lang="en-US" altLang="en-US" sz="2700" dirty="0"/>
              <a:t>Brainstorm – individually and then as a group</a:t>
            </a:r>
          </a:p>
          <a:p>
            <a:pPr eaLnBrk="1" hangingPunct="1">
              <a:spcAft>
                <a:spcPts val="600"/>
              </a:spcAft>
            </a:pPr>
            <a:r>
              <a:rPr lang="en-US" altLang="en-US" sz="2700" dirty="0"/>
              <a:t>Everyone needs to hear all ideas and listen actively</a:t>
            </a:r>
          </a:p>
          <a:p>
            <a:pPr eaLnBrk="1" hangingPunct="1">
              <a:spcAft>
                <a:spcPts val="600"/>
              </a:spcAft>
            </a:pPr>
            <a:r>
              <a:rPr lang="en-US" altLang="en-US" sz="2700" dirty="0"/>
              <a:t>Evaluate</a:t>
            </a:r>
          </a:p>
        </p:txBody>
      </p:sp>
    </p:spTree>
    <p:extLst>
      <p:ext uri="{BB962C8B-B14F-4D97-AF65-F5344CB8AC3E}">
        <p14:creationId xmlns:p14="http://schemas.microsoft.com/office/powerpoint/2010/main" val="580405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94" y="246888"/>
            <a:ext cx="7924800" cy="762000"/>
          </a:xfrm>
        </p:spPr>
        <p:txBody>
          <a:bodyPr>
            <a:normAutofit/>
          </a:bodyPr>
          <a:lstStyle/>
          <a:p>
            <a:pPr eaLnBrk="1" fontAlgn="auto" hangingPunct="1">
              <a:spcAft>
                <a:spcPts val="0"/>
              </a:spcAft>
              <a:defRPr/>
            </a:pPr>
            <a:r>
              <a:rPr lang="en-US" dirty="0"/>
              <a:t>Process of Resolving Conflict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4583107"/>
              </p:ext>
            </p:extLst>
          </p:nvPr>
        </p:nvGraphicFramePr>
        <p:xfrm>
          <a:off x="224623" y="1114354"/>
          <a:ext cx="8669214" cy="4336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TextBox 5"/>
          <p:cNvSpPr txBox="1">
            <a:spLocks noChangeArrowheads="1"/>
          </p:cNvSpPr>
          <p:nvPr/>
        </p:nvSpPr>
        <p:spPr bwMode="auto">
          <a:xfrm>
            <a:off x="7097486" y="1600200"/>
            <a:ext cx="1625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dirty="0" smtClean="0"/>
              <a:t>BEGIN HERE</a:t>
            </a:r>
            <a:endParaRPr lang="en-US" altLang="en-US" sz="1400" dirty="0"/>
          </a:p>
        </p:txBody>
      </p:sp>
      <p:sp>
        <p:nvSpPr>
          <p:cNvPr id="28678" name="TextBox 7"/>
          <p:cNvSpPr txBox="1">
            <a:spLocks noChangeArrowheads="1"/>
          </p:cNvSpPr>
          <p:nvPr/>
        </p:nvSpPr>
        <p:spPr bwMode="auto">
          <a:xfrm>
            <a:off x="310896" y="1230868"/>
            <a:ext cx="28525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smtClean="0"/>
              <a:t>(Weiss </a:t>
            </a:r>
            <a:r>
              <a:rPr lang="en-US" altLang="en-US" dirty="0"/>
              <a:t>&amp; Tappen, </a:t>
            </a:r>
            <a:r>
              <a:rPr lang="en-US" altLang="en-US" dirty="0" smtClean="0"/>
              <a:t>2015)</a:t>
            </a:r>
            <a:endParaRPr lang="en-US" altLang="en-US" dirty="0"/>
          </a:p>
        </p:txBody>
      </p:sp>
    </p:spTree>
    <p:extLst>
      <p:ext uri="{BB962C8B-B14F-4D97-AF65-F5344CB8AC3E}">
        <p14:creationId xmlns:p14="http://schemas.microsoft.com/office/powerpoint/2010/main" val="309591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
            <a:ext cx="7772400" cy="1066800"/>
          </a:xfrm>
        </p:spPr>
        <p:txBody>
          <a:bodyPr>
            <a:normAutofit/>
          </a:bodyPr>
          <a:lstStyle/>
          <a:p>
            <a:pPr eaLnBrk="1" fontAlgn="auto" hangingPunct="1">
              <a:spcAft>
                <a:spcPts val="0"/>
              </a:spcAft>
              <a:defRPr/>
            </a:pPr>
            <a:r>
              <a:rPr lang="en-US" dirty="0"/>
              <a:t>Negotiating an Agreement</a:t>
            </a:r>
          </a:p>
        </p:txBody>
      </p:sp>
      <p:sp>
        <p:nvSpPr>
          <p:cNvPr id="29699" name="Content Placeholder 2"/>
          <p:cNvSpPr>
            <a:spLocks noGrp="1"/>
          </p:cNvSpPr>
          <p:nvPr>
            <p:ph idx="1"/>
          </p:nvPr>
        </p:nvSpPr>
        <p:spPr>
          <a:xfrm>
            <a:off x="685800" y="1103376"/>
            <a:ext cx="8077200" cy="3886200"/>
          </a:xfrm>
        </p:spPr>
        <p:txBody>
          <a:bodyPr>
            <a:normAutofit/>
          </a:bodyPr>
          <a:lstStyle/>
          <a:p>
            <a:pPr marL="0" indent="0" eaLnBrk="1" hangingPunct="1">
              <a:spcAft>
                <a:spcPts val="1200"/>
              </a:spcAft>
              <a:buNone/>
            </a:pPr>
            <a:r>
              <a:rPr lang="en-US" altLang="en-US" sz="2800" dirty="0"/>
              <a:t>Scope the Situation</a:t>
            </a:r>
          </a:p>
          <a:p>
            <a:pPr lvl="1" eaLnBrk="1" hangingPunct="1">
              <a:spcAft>
                <a:spcPts val="1200"/>
              </a:spcAft>
            </a:pPr>
            <a:r>
              <a:rPr lang="en-US" altLang="en-US" sz="2800" dirty="0"/>
              <a:t>What am I trying to achieve?</a:t>
            </a:r>
          </a:p>
          <a:p>
            <a:pPr lvl="1" eaLnBrk="1" hangingPunct="1">
              <a:spcAft>
                <a:spcPts val="1200"/>
              </a:spcAft>
            </a:pPr>
            <a:r>
              <a:rPr lang="en-US" altLang="en-US" sz="2800" dirty="0"/>
              <a:t>What is the environment in which I am operating?</a:t>
            </a:r>
          </a:p>
          <a:p>
            <a:pPr lvl="1" eaLnBrk="1" hangingPunct="1">
              <a:spcAft>
                <a:spcPts val="1200"/>
              </a:spcAft>
            </a:pPr>
            <a:r>
              <a:rPr lang="en-US" altLang="en-US" sz="2800" dirty="0"/>
              <a:t>What problems am I likely to encounter?</a:t>
            </a:r>
          </a:p>
          <a:p>
            <a:pPr lvl="1" eaLnBrk="1" hangingPunct="1">
              <a:spcAft>
                <a:spcPts val="1200"/>
              </a:spcAft>
            </a:pPr>
            <a:r>
              <a:rPr lang="en-US" altLang="en-US" sz="2800" dirty="0"/>
              <a:t>What does the other side want?</a:t>
            </a:r>
          </a:p>
        </p:txBody>
      </p:sp>
    </p:spTree>
    <p:extLst>
      <p:ext uri="{BB962C8B-B14F-4D97-AF65-F5344CB8AC3E}">
        <p14:creationId xmlns:p14="http://schemas.microsoft.com/office/powerpoint/2010/main" val="1877136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762000" y="1057656"/>
            <a:ext cx="8382000" cy="4419600"/>
          </a:xfrm>
        </p:spPr>
        <p:txBody>
          <a:bodyPr>
            <a:noAutofit/>
          </a:bodyPr>
          <a:lstStyle/>
          <a:p>
            <a:pPr marL="0" indent="0" eaLnBrk="1" hangingPunct="1">
              <a:buNone/>
            </a:pPr>
            <a:r>
              <a:rPr lang="en-US" altLang="en-US" sz="2800" dirty="0"/>
              <a:t>Set the </a:t>
            </a:r>
            <a:r>
              <a:rPr lang="en-US" altLang="en-US" sz="2800" dirty="0" smtClean="0"/>
              <a:t>Stage</a:t>
            </a:r>
            <a:endParaRPr lang="en-US" altLang="en-US" sz="2800" dirty="0"/>
          </a:p>
          <a:p>
            <a:pPr lvl="1" eaLnBrk="1" hangingPunct="1"/>
            <a:r>
              <a:rPr lang="en-US" altLang="en-US" sz="2300" dirty="0"/>
              <a:t>Confront with direct statements that open </a:t>
            </a:r>
            <a:r>
              <a:rPr lang="en-US" altLang="en-US" sz="2300" dirty="0" smtClean="0"/>
              <a:t>the communication</a:t>
            </a:r>
            <a:endParaRPr lang="en-US" altLang="en-US" sz="2300" dirty="0"/>
          </a:p>
          <a:p>
            <a:pPr lvl="1" eaLnBrk="1" hangingPunct="1"/>
            <a:r>
              <a:rPr lang="en-US" altLang="en-US" sz="2300" dirty="0"/>
              <a:t>Avoid </a:t>
            </a:r>
            <a:r>
              <a:rPr lang="en-US" altLang="en-US" sz="2300" dirty="0" smtClean="0"/>
              <a:t>blame</a:t>
            </a:r>
          </a:p>
          <a:p>
            <a:pPr marL="320040" lvl="1" indent="0" eaLnBrk="1" hangingPunct="1">
              <a:buNone/>
            </a:pPr>
            <a:endParaRPr lang="en-US" altLang="en-US" sz="2400" dirty="0"/>
          </a:p>
          <a:p>
            <a:pPr marL="0" indent="0" eaLnBrk="1" hangingPunct="1">
              <a:buNone/>
            </a:pPr>
            <a:r>
              <a:rPr lang="en-US" altLang="en-US" sz="2800" dirty="0"/>
              <a:t>Conduct the </a:t>
            </a:r>
            <a:r>
              <a:rPr lang="en-US" altLang="en-US" sz="2800" dirty="0" smtClean="0"/>
              <a:t>Negotiation</a:t>
            </a:r>
            <a:endParaRPr lang="en-US" altLang="en-US" sz="2800" dirty="0"/>
          </a:p>
          <a:p>
            <a:pPr lvl="1" eaLnBrk="1" hangingPunct="1"/>
            <a:r>
              <a:rPr lang="en-US" altLang="en-US" sz="2300" dirty="0"/>
              <a:t>Manage the emotions</a:t>
            </a:r>
          </a:p>
          <a:p>
            <a:pPr lvl="1" eaLnBrk="1" hangingPunct="1"/>
            <a:r>
              <a:rPr lang="en-US" altLang="en-US" sz="2300" dirty="0"/>
              <a:t>Set ground rules</a:t>
            </a:r>
          </a:p>
          <a:p>
            <a:pPr lvl="1" eaLnBrk="1" hangingPunct="1"/>
            <a:r>
              <a:rPr lang="en-US" altLang="en-US" sz="2300" dirty="0"/>
              <a:t>Clarification of the problem</a:t>
            </a:r>
          </a:p>
          <a:p>
            <a:pPr lvl="1" eaLnBrk="1" hangingPunct="1"/>
            <a:r>
              <a:rPr lang="en-US" altLang="en-US" sz="2300" dirty="0"/>
              <a:t>Opening move</a:t>
            </a:r>
          </a:p>
          <a:p>
            <a:pPr lvl="1" eaLnBrk="1" hangingPunct="1"/>
            <a:r>
              <a:rPr lang="en-US" altLang="en-US" sz="2300" dirty="0"/>
              <a:t>Continue the negotiation</a:t>
            </a:r>
          </a:p>
        </p:txBody>
      </p:sp>
      <p:sp>
        <p:nvSpPr>
          <p:cNvPr id="5" name="Title 1"/>
          <p:cNvSpPr>
            <a:spLocks noGrp="1"/>
          </p:cNvSpPr>
          <p:nvPr>
            <p:ph type="title"/>
          </p:nvPr>
        </p:nvSpPr>
        <p:spPr>
          <a:xfrm>
            <a:off x="679704" y="158496"/>
            <a:ext cx="7772400" cy="1066800"/>
          </a:xfrm>
        </p:spPr>
        <p:txBody>
          <a:bodyPr>
            <a:normAutofit/>
          </a:bodyPr>
          <a:lstStyle/>
          <a:p>
            <a:pPr eaLnBrk="1" fontAlgn="auto" hangingPunct="1">
              <a:spcAft>
                <a:spcPts val="0"/>
              </a:spcAft>
              <a:defRPr/>
            </a:pPr>
            <a:r>
              <a:rPr lang="en-US" dirty="0"/>
              <a:t>Negotiating an Agreement</a:t>
            </a:r>
          </a:p>
        </p:txBody>
      </p:sp>
    </p:spTree>
    <p:extLst>
      <p:ext uri="{BB962C8B-B14F-4D97-AF65-F5344CB8AC3E}">
        <p14:creationId xmlns:p14="http://schemas.microsoft.com/office/powerpoint/2010/main" val="3939315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146304" y="2316481"/>
            <a:ext cx="8839200" cy="3886199"/>
          </a:xfrm>
        </p:spPr>
        <p:txBody>
          <a:bodyPr>
            <a:normAutofit/>
          </a:bodyPr>
          <a:lstStyle/>
          <a:p>
            <a:pPr marL="0" indent="0" algn="ctr" eaLnBrk="1" fontAlgn="auto" hangingPunct="1">
              <a:spcAft>
                <a:spcPts val="0"/>
              </a:spcAft>
              <a:buNone/>
              <a:defRPr/>
            </a:pPr>
            <a:r>
              <a:rPr lang="en-US" sz="2600" dirty="0"/>
              <a:t>At your table there is a case study on </a:t>
            </a:r>
            <a:r>
              <a:rPr lang="en-US" sz="2600" dirty="0" smtClean="0"/>
              <a:t>conflict.</a:t>
            </a:r>
            <a:endParaRPr lang="en-US" sz="2600" dirty="0"/>
          </a:p>
          <a:p>
            <a:pPr marL="0" indent="0" eaLnBrk="1" fontAlgn="auto" hangingPunct="1">
              <a:spcAft>
                <a:spcPts val="0"/>
              </a:spcAft>
              <a:buFont typeface="Wingdings 3"/>
              <a:buNone/>
              <a:defRPr/>
            </a:pPr>
            <a:r>
              <a:rPr lang="en-US" sz="2600" dirty="0"/>
              <a:t> </a:t>
            </a:r>
          </a:p>
          <a:p>
            <a:pPr marL="0" indent="0" algn="ctr" eaLnBrk="1" fontAlgn="auto" hangingPunct="1">
              <a:spcAft>
                <a:spcPts val="0"/>
              </a:spcAft>
              <a:buNone/>
              <a:defRPr/>
            </a:pPr>
            <a:r>
              <a:rPr lang="en-US" sz="2600" dirty="0"/>
              <a:t>Take 15 minutes to </a:t>
            </a:r>
            <a:r>
              <a:rPr lang="en-US" sz="2600" dirty="0" smtClean="0"/>
              <a:t>identify/discuss the </a:t>
            </a:r>
            <a:r>
              <a:rPr lang="en-US" sz="2600" dirty="0"/>
              <a:t>key issues of </a:t>
            </a:r>
            <a:r>
              <a:rPr lang="en-US" sz="2600" dirty="0" smtClean="0"/>
              <a:t>the conflict.</a:t>
            </a:r>
            <a:endParaRPr lang="en-US" sz="2600" dirty="0"/>
          </a:p>
          <a:p>
            <a:pPr marL="0" indent="0" eaLnBrk="1" fontAlgn="auto" hangingPunct="1">
              <a:spcAft>
                <a:spcPts val="0"/>
              </a:spcAft>
              <a:buFont typeface="Wingdings 3"/>
              <a:buNone/>
              <a:defRPr/>
            </a:pPr>
            <a:endParaRPr lang="en-US" sz="2800" dirty="0"/>
          </a:p>
        </p:txBody>
      </p:sp>
      <p:sp>
        <p:nvSpPr>
          <p:cNvPr id="4" name="Title 3"/>
          <p:cNvSpPr>
            <a:spLocks noGrp="1"/>
          </p:cNvSpPr>
          <p:nvPr>
            <p:ph type="title"/>
          </p:nvPr>
        </p:nvSpPr>
        <p:spPr>
          <a:xfrm>
            <a:off x="3044952" y="307848"/>
            <a:ext cx="6781800" cy="838200"/>
          </a:xfrm>
        </p:spPr>
        <p:txBody>
          <a:bodyPr>
            <a:normAutofit fontScale="90000"/>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CASE </a:t>
            </a:r>
            <a:r>
              <a:rPr lang="en-US" dirty="0" smtClean="0"/>
              <a:t>STUDY</a:t>
            </a:r>
            <a:endParaRPr lang="en-CA" dirty="0"/>
          </a:p>
        </p:txBody>
      </p:sp>
    </p:spTree>
    <p:extLst>
      <p:ext uri="{BB962C8B-B14F-4D97-AF65-F5344CB8AC3E}">
        <p14:creationId xmlns:p14="http://schemas.microsoft.com/office/powerpoint/2010/main" val="2961166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
            <a:ext cx="6781800" cy="1600200"/>
          </a:xfrm>
        </p:spPr>
        <p:txBody>
          <a:bodyPr/>
          <a:lstStyle/>
          <a:p>
            <a:r>
              <a:rPr lang="en-US" dirty="0"/>
              <a:t>References</a:t>
            </a:r>
            <a:endParaRPr lang="en-CA" dirty="0"/>
          </a:p>
        </p:txBody>
      </p:sp>
      <p:sp>
        <p:nvSpPr>
          <p:cNvPr id="3" name="Content Placeholder 2"/>
          <p:cNvSpPr>
            <a:spLocks noGrp="1"/>
          </p:cNvSpPr>
          <p:nvPr>
            <p:ph idx="1"/>
          </p:nvPr>
        </p:nvSpPr>
        <p:spPr>
          <a:xfrm>
            <a:off x="457200" y="1103376"/>
            <a:ext cx="8305800" cy="4572000"/>
          </a:xfrm>
        </p:spPr>
        <p:txBody>
          <a:bodyPr>
            <a:normAutofit/>
          </a:bodyPr>
          <a:lstStyle/>
          <a:p>
            <a:pPr marL="0" indent="0">
              <a:buNone/>
            </a:pPr>
            <a:r>
              <a:rPr lang="en-US" sz="2000" dirty="0"/>
              <a:t>Arnold, E.C., &amp; Boggs, K.U. (2014). </a:t>
            </a:r>
            <a:r>
              <a:rPr lang="en-US" sz="2000" i="1" dirty="0"/>
              <a:t>Interpersonal Relationships: Professional Communication Skills for Nurses. </a:t>
            </a:r>
            <a:r>
              <a:rPr lang="en-US" sz="2000" dirty="0"/>
              <a:t>(7</a:t>
            </a:r>
            <a:r>
              <a:rPr lang="en-US" sz="2000" baseline="30000" dirty="0"/>
              <a:t>th</a:t>
            </a:r>
            <a:r>
              <a:rPr lang="en-US" sz="2000" dirty="0"/>
              <a:t> ed.). St. Louis, Missouri: Elsevier.</a:t>
            </a:r>
          </a:p>
          <a:p>
            <a:pPr marL="0" indent="0">
              <a:buNone/>
            </a:pPr>
            <a:endParaRPr lang="en-US" sz="2000" dirty="0"/>
          </a:p>
          <a:p>
            <a:pPr marL="0" indent="0">
              <a:buNone/>
            </a:pPr>
            <a:r>
              <a:rPr lang="en-US" sz="2000" dirty="0"/>
              <a:t>Beebe, S.A., Beebe, S.J., &amp; Ivy, D. (2013). </a:t>
            </a:r>
            <a:r>
              <a:rPr lang="en-US" sz="2000" i="1" dirty="0"/>
              <a:t>Communication principles for a lifetime </a:t>
            </a:r>
            <a:r>
              <a:rPr lang="en-US" sz="2000" dirty="0"/>
              <a:t>(5</a:t>
            </a:r>
            <a:r>
              <a:rPr lang="en-US" sz="2000" baseline="30000" dirty="0"/>
              <a:t>th</a:t>
            </a:r>
            <a:r>
              <a:rPr lang="en-US" sz="2000" dirty="0"/>
              <a:t> ed.) Toronto, ON: Pearson, Allyn &amp; Bacon.</a:t>
            </a:r>
          </a:p>
          <a:p>
            <a:endParaRPr lang="en-US" sz="2000" dirty="0"/>
          </a:p>
          <a:p>
            <a:pPr marL="0" indent="0">
              <a:buNone/>
            </a:pPr>
            <a:r>
              <a:rPr lang="en-CA" sz="2000" dirty="0"/>
              <a:t>Furlong, G. T. (2005). </a:t>
            </a:r>
            <a:r>
              <a:rPr lang="en-CA" sz="2000" i="1" dirty="0"/>
              <a:t>The conflict resolution toolbox. Models &amp; maps for analyzing, diagnosing, and resolving conflict. </a:t>
            </a:r>
            <a:r>
              <a:rPr lang="en-CA" sz="2000" dirty="0"/>
              <a:t>Mississauga, Ontario: John Wiley &amp; Sons Canada, Ltd.</a:t>
            </a:r>
          </a:p>
          <a:p>
            <a:pPr marL="0" indent="0">
              <a:buNone/>
            </a:pPr>
            <a:endParaRPr lang="en-US" dirty="0"/>
          </a:p>
          <a:p>
            <a:endParaRPr lang="en-CA" dirty="0"/>
          </a:p>
        </p:txBody>
      </p:sp>
    </p:spTree>
    <p:extLst>
      <p:ext uri="{BB962C8B-B14F-4D97-AF65-F5344CB8AC3E}">
        <p14:creationId xmlns:p14="http://schemas.microsoft.com/office/powerpoint/2010/main" val="4180034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9774"/>
            <a:ext cx="8229600" cy="1143000"/>
          </a:xfrm>
        </p:spPr>
        <p:txBody>
          <a:bodyPr/>
          <a:lstStyle/>
          <a:p>
            <a:r>
              <a:rPr lang="en-US" dirty="0"/>
              <a:t>References</a:t>
            </a:r>
            <a:endParaRPr lang="en-CA" dirty="0"/>
          </a:p>
        </p:txBody>
      </p:sp>
      <p:sp>
        <p:nvSpPr>
          <p:cNvPr id="3" name="Content Placeholder 2"/>
          <p:cNvSpPr>
            <a:spLocks noGrp="1"/>
          </p:cNvSpPr>
          <p:nvPr>
            <p:ph idx="1"/>
          </p:nvPr>
        </p:nvSpPr>
        <p:spPr>
          <a:xfrm>
            <a:off x="295656" y="1133856"/>
            <a:ext cx="7848600" cy="4572000"/>
          </a:xfrm>
        </p:spPr>
        <p:txBody>
          <a:bodyPr>
            <a:normAutofit/>
          </a:bodyPr>
          <a:lstStyle/>
          <a:p>
            <a:pPr marL="0" indent="0">
              <a:buNone/>
            </a:pPr>
            <a:r>
              <a:rPr lang="en-US" altLang="en-US" sz="2000" dirty="0"/>
              <a:t>Lazoritz &amp; Carlson, (2008). In Weiss, S.A., &amp; Tappen, R. M. (2015). </a:t>
            </a:r>
            <a:r>
              <a:rPr lang="en-US" altLang="en-US" sz="2000" i="1" dirty="0"/>
              <a:t>Essentials of Nursing Leadership and Management. </a:t>
            </a:r>
            <a:r>
              <a:rPr lang="en-US" altLang="en-US" sz="2000" dirty="0"/>
              <a:t>(6</a:t>
            </a:r>
            <a:r>
              <a:rPr lang="en-US" altLang="en-US" sz="2000" baseline="30000" dirty="0"/>
              <a:t>th</a:t>
            </a:r>
            <a:r>
              <a:rPr lang="en-US" altLang="en-US" sz="2000" dirty="0"/>
              <a:t> ed.). Philadelphia: F.A. Davis Company.</a:t>
            </a:r>
            <a:endParaRPr lang="en-CA" altLang="en-US" sz="2000" dirty="0"/>
          </a:p>
          <a:p>
            <a:pPr marL="0" indent="0">
              <a:buNone/>
            </a:pPr>
            <a:endParaRPr lang="en-US" sz="2000" dirty="0"/>
          </a:p>
          <a:p>
            <a:pPr marL="0" indent="0">
              <a:buNone/>
            </a:pPr>
            <a:r>
              <a:rPr lang="en-US" sz="2000" dirty="0"/>
              <a:t>Pettrey, L. (2003). Who let the dogs out? Managing conflict with courage and skill. </a:t>
            </a:r>
            <a:r>
              <a:rPr lang="en-US" sz="2000" i="1" dirty="0"/>
              <a:t>Critical Care Nursing, 23,</a:t>
            </a:r>
            <a:r>
              <a:rPr lang="en-US" sz="2000" dirty="0"/>
              <a:t> 21-24. </a:t>
            </a:r>
            <a:r>
              <a:rPr lang="en-US" sz="2000" dirty="0">
                <a:hlinkClick r:id="rId3"/>
              </a:rPr>
              <a:t>http://ccn.aacnjournals.org</a:t>
            </a:r>
            <a:endParaRPr lang="en-US" sz="2000" dirty="0"/>
          </a:p>
          <a:p>
            <a:endParaRPr lang="en-US" sz="2000" dirty="0"/>
          </a:p>
          <a:p>
            <a:pPr marL="0" indent="0">
              <a:buNone/>
            </a:pPr>
            <a:r>
              <a:rPr lang="en-US" altLang="en-US" sz="2000" dirty="0"/>
              <a:t>Weiss, S.A., &amp; Tappen, R. M. (2015). </a:t>
            </a:r>
            <a:r>
              <a:rPr lang="en-US" altLang="en-US" sz="2000" i="1" dirty="0"/>
              <a:t>Essentials of Nursing Leadership and Management. </a:t>
            </a:r>
            <a:r>
              <a:rPr lang="en-US" altLang="en-US" sz="2000" dirty="0"/>
              <a:t>(6</a:t>
            </a:r>
            <a:r>
              <a:rPr lang="en-US" altLang="en-US" sz="2000" baseline="30000" dirty="0"/>
              <a:t>th</a:t>
            </a:r>
            <a:r>
              <a:rPr lang="en-US" altLang="en-US" sz="2000" dirty="0"/>
              <a:t> ed.). Philadelphia: F.A. Davis Company.</a:t>
            </a:r>
            <a:endParaRPr lang="en-CA" altLang="en-US" sz="2000" dirty="0"/>
          </a:p>
          <a:p>
            <a:endParaRPr lang="en-CA" dirty="0"/>
          </a:p>
        </p:txBody>
      </p:sp>
    </p:spTree>
    <p:extLst>
      <p:ext uri="{BB962C8B-B14F-4D97-AF65-F5344CB8AC3E}">
        <p14:creationId xmlns:p14="http://schemas.microsoft.com/office/powerpoint/2010/main" val="399887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978694" y="733076"/>
            <a:ext cx="6091238" cy="1081088"/>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5400" b="1" dirty="0" smtClean="0">
                <a:solidFill>
                  <a:srgbClr val="F27528"/>
                </a:solidFill>
                <a:latin typeface="+mj-lt"/>
              </a:rPr>
              <a:t>CONFLICT</a:t>
            </a:r>
          </a:p>
          <a:p>
            <a:endParaRPr lang="en-US" altLang="en-US" sz="3200" dirty="0"/>
          </a:p>
        </p:txBody>
      </p:sp>
      <p:sp>
        <p:nvSpPr>
          <p:cNvPr id="5" name="Right Arrow 4"/>
          <p:cNvSpPr/>
          <p:nvPr/>
        </p:nvSpPr>
        <p:spPr>
          <a:xfrm>
            <a:off x="4024313" y="2664618"/>
            <a:ext cx="20447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Arrow 5"/>
          <p:cNvSpPr/>
          <p:nvPr/>
        </p:nvSpPr>
        <p:spPr>
          <a:xfrm rot="11384107">
            <a:off x="5719763" y="2937668"/>
            <a:ext cx="1928812" cy="1500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194718"/>
            <a:ext cx="2667000" cy="238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45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idx="1"/>
          </p:nvPr>
        </p:nvSpPr>
        <p:spPr>
          <a:xfrm>
            <a:off x="762000" y="1173480"/>
            <a:ext cx="7543800" cy="4249737"/>
          </a:xfrm>
        </p:spPr>
        <p:txBody>
          <a:bodyPr/>
          <a:lstStyle/>
          <a:p>
            <a:pPr marL="0" indent="0" eaLnBrk="1" hangingPunct="1">
              <a:buFont typeface="Wingdings 3" pitchFamily="18" charset="2"/>
              <a:buNone/>
            </a:pPr>
            <a:r>
              <a:rPr lang="en-US" altLang="en-US" sz="3200" i="1" dirty="0"/>
              <a:t>“Conflict is a universal human experience, something that every </a:t>
            </a:r>
            <a:r>
              <a:rPr lang="en-US" altLang="en-US" sz="3200" i="1" dirty="0" smtClean="0"/>
              <a:t>single </a:t>
            </a:r>
            <a:r>
              <a:rPr lang="en-US" altLang="en-US" sz="3200" i="1" dirty="0"/>
              <a:t>one of us works with and addresses in our lives far beyond the workplace. In that sense, we are all practitioners when it comes to working with conflict…”</a:t>
            </a:r>
          </a:p>
          <a:p>
            <a:pPr marL="0" indent="0" algn="r" eaLnBrk="1" hangingPunct="1">
              <a:buFont typeface="Wingdings 3" pitchFamily="18" charset="2"/>
              <a:buNone/>
            </a:pPr>
            <a:endParaRPr lang="en-US" altLang="en-US" sz="1800" dirty="0" smtClean="0"/>
          </a:p>
          <a:p>
            <a:pPr marL="0" indent="0" algn="r" eaLnBrk="1" hangingPunct="1">
              <a:buFont typeface="Wingdings 3" pitchFamily="18" charset="2"/>
              <a:buNone/>
            </a:pPr>
            <a:r>
              <a:rPr lang="en-US" altLang="en-US" sz="1800" dirty="0" smtClean="0"/>
              <a:t>(Gary </a:t>
            </a:r>
            <a:r>
              <a:rPr lang="en-US" altLang="en-US" sz="1800" dirty="0"/>
              <a:t>T. Furlong, </a:t>
            </a:r>
            <a:r>
              <a:rPr lang="en-US" altLang="en-US" sz="1800" dirty="0" smtClean="0"/>
              <a:t>2005)</a:t>
            </a:r>
            <a:endParaRPr lang="en-US" altLang="en-US" sz="1800" dirty="0"/>
          </a:p>
          <a:p>
            <a:pPr marL="0" indent="0" eaLnBrk="1" hangingPunct="1">
              <a:buFont typeface="Wingdings 3" pitchFamily="18" charset="2"/>
              <a:buNone/>
            </a:pPr>
            <a:endParaRPr lang="en-CA" altLang="en-US" dirty="0"/>
          </a:p>
        </p:txBody>
      </p:sp>
      <p:sp>
        <p:nvSpPr>
          <p:cNvPr id="5" name="Title 4"/>
          <p:cNvSpPr>
            <a:spLocks noGrp="1"/>
          </p:cNvSpPr>
          <p:nvPr>
            <p:ph type="title"/>
          </p:nvPr>
        </p:nvSpPr>
        <p:spPr>
          <a:xfrm>
            <a:off x="579120" y="231648"/>
            <a:ext cx="7811027" cy="924475"/>
          </a:xfrm>
        </p:spPr>
        <p:txBody>
          <a:bodyPr>
            <a:normAutofit fontScale="90000"/>
          </a:bodyPr>
          <a:lstStyle/>
          <a:p>
            <a:pPr eaLnBrk="1" fontAlgn="auto" hangingPunct="1">
              <a:spcAft>
                <a:spcPts val="0"/>
              </a:spcAft>
              <a:defRPr/>
            </a:pPr>
            <a:r>
              <a:rPr lang="en-US" sz="4400" dirty="0"/>
              <a:t>Every </a:t>
            </a:r>
            <a:r>
              <a:rPr lang="en-US" sz="4400" dirty="0" smtClean="0"/>
              <a:t>Day </a:t>
            </a:r>
            <a:r>
              <a:rPr lang="en-US" sz="4400" dirty="0"/>
              <a:t>Y</a:t>
            </a:r>
            <a:r>
              <a:rPr lang="en-US" sz="4400" dirty="0" smtClean="0"/>
              <a:t>ou </a:t>
            </a:r>
            <a:r>
              <a:rPr lang="en-US" sz="4400" dirty="0"/>
              <a:t>M</a:t>
            </a:r>
            <a:r>
              <a:rPr lang="en-US" sz="4400" dirty="0" smtClean="0"/>
              <a:t>anage </a:t>
            </a:r>
            <a:r>
              <a:rPr lang="en-US" sz="4400" dirty="0"/>
              <a:t>C</a:t>
            </a:r>
            <a:r>
              <a:rPr lang="en-US" sz="4400" dirty="0" smtClean="0"/>
              <a:t>onflict</a:t>
            </a:r>
            <a:endParaRPr lang="en-CA" sz="4400" dirty="0"/>
          </a:p>
        </p:txBody>
      </p:sp>
    </p:spTree>
    <p:extLst>
      <p:ext uri="{BB962C8B-B14F-4D97-AF65-F5344CB8AC3E}">
        <p14:creationId xmlns:p14="http://schemas.microsoft.com/office/powerpoint/2010/main" val="303811051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Matters </a:t>
            </a:r>
            <a:r>
              <a:rPr lang="en-US" dirty="0"/>
              <a:t>M</a:t>
            </a:r>
            <a:r>
              <a:rPr lang="en-US" dirty="0" smtClean="0"/>
              <a:t>ost</a:t>
            </a:r>
            <a:endParaRPr lang="en-CA" dirty="0"/>
          </a:p>
        </p:txBody>
      </p:sp>
      <p:sp>
        <p:nvSpPr>
          <p:cNvPr id="3" name="Content Placeholder 2"/>
          <p:cNvSpPr>
            <a:spLocks noGrp="1"/>
          </p:cNvSpPr>
          <p:nvPr>
            <p:ph idx="1"/>
          </p:nvPr>
        </p:nvSpPr>
        <p:spPr>
          <a:xfrm>
            <a:off x="762000" y="1103376"/>
            <a:ext cx="7543800" cy="4038600"/>
          </a:xfrm>
        </p:spPr>
        <p:txBody>
          <a:bodyPr/>
          <a:lstStyle/>
          <a:p>
            <a:pPr marL="0" indent="0">
              <a:buNone/>
            </a:pPr>
            <a:r>
              <a:rPr lang="en-US" sz="2800" dirty="0"/>
              <a:t>“</a:t>
            </a:r>
            <a:r>
              <a:rPr lang="en-US" sz="2800" i="1" dirty="0"/>
              <a:t>What matters most is how you think, </a:t>
            </a:r>
            <a:r>
              <a:rPr lang="en-US" sz="2800" i="1" dirty="0" smtClean="0"/>
              <a:t>feel </a:t>
            </a:r>
            <a:r>
              <a:rPr lang="en-US" sz="2800" i="1" dirty="0"/>
              <a:t>and respond to conflict situations. Acknowledging how you perceive conflict and how you feel when in conflict is a part of self-awareness and leads to opportunities for personal and professional growth.” </a:t>
            </a:r>
            <a:r>
              <a:rPr lang="en-US" sz="2800" dirty="0"/>
              <a:t>     </a:t>
            </a:r>
          </a:p>
          <a:p>
            <a:pPr marL="0" indent="0" algn="r">
              <a:buNone/>
            </a:pPr>
            <a:endParaRPr lang="en-US" sz="1800" dirty="0" smtClean="0"/>
          </a:p>
          <a:p>
            <a:pPr marL="0" indent="0" algn="r">
              <a:buNone/>
            </a:pPr>
            <a:r>
              <a:rPr lang="en-US" sz="1800" dirty="0" smtClean="0"/>
              <a:t>(</a:t>
            </a:r>
            <a:r>
              <a:rPr lang="en-US" sz="1800" dirty="0"/>
              <a:t>Beebe, Beebe &amp; Ivy, 2013)</a:t>
            </a:r>
            <a:endParaRPr lang="en-CA" sz="1800" dirty="0"/>
          </a:p>
        </p:txBody>
      </p:sp>
    </p:spTree>
    <p:extLst>
      <p:ext uri="{BB962C8B-B14F-4D97-AF65-F5344CB8AC3E}">
        <p14:creationId xmlns:p14="http://schemas.microsoft.com/office/powerpoint/2010/main" val="4233365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280"/>
            <a:ext cx="8534400" cy="1219200"/>
          </a:xfrm>
        </p:spPr>
        <p:txBody>
          <a:bodyPr>
            <a:noAutofit/>
          </a:bodyPr>
          <a:lstStyle/>
          <a:p>
            <a:r>
              <a:rPr lang="en-US" sz="4000" dirty="0"/>
              <a:t>Interpersonal Sources of </a:t>
            </a:r>
            <a:r>
              <a:rPr lang="en-US" sz="4000" dirty="0" smtClean="0"/>
              <a:t>Conflict</a:t>
            </a:r>
            <a:br>
              <a:rPr lang="en-US" sz="4000" dirty="0" smtClean="0"/>
            </a:br>
            <a:r>
              <a:rPr lang="en-US" sz="4000" dirty="0" smtClean="0"/>
              <a:t>in </a:t>
            </a:r>
            <a:r>
              <a:rPr lang="en-US" sz="4000" dirty="0"/>
              <a:t>the Workplace </a:t>
            </a:r>
            <a:endParaRPr lang="en-CA" sz="4000" dirty="0"/>
          </a:p>
        </p:txBody>
      </p:sp>
      <p:sp>
        <p:nvSpPr>
          <p:cNvPr id="3" name="Content Placeholder 2"/>
          <p:cNvSpPr>
            <a:spLocks noGrp="1"/>
          </p:cNvSpPr>
          <p:nvPr>
            <p:ph idx="1"/>
          </p:nvPr>
        </p:nvSpPr>
        <p:spPr>
          <a:xfrm>
            <a:off x="762000" y="1670304"/>
            <a:ext cx="7543800" cy="3505200"/>
          </a:xfrm>
        </p:spPr>
        <p:txBody>
          <a:bodyPr>
            <a:normAutofit/>
          </a:bodyPr>
          <a:lstStyle/>
          <a:p>
            <a:pPr marL="508000" indent="-392113">
              <a:buFont typeface="+mj-lt"/>
              <a:buAutoNum type="arabicPeriod"/>
            </a:pPr>
            <a:r>
              <a:rPr lang="en-US" sz="3200" dirty="0"/>
              <a:t>Different expectations</a:t>
            </a:r>
          </a:p>
          <a:p>
            <a:pPr marL="508000" indent="-392113">
              <a:buFont typeface="+mj-lt"/>
              <a:buAutoNum type="arabicPeriod"/>
            </a:pPr>
            <a:r>
              <a:rPr lang="en-US" sz="3200" dirty="0"/>
              <a:t>Threats to self</a:t>
            </a:r>
          </a:p>
          <a:p>
            <a:pPr marL="508000" indent="-392113">
              <a:buFont typeface="+mj-lt"/>
              <a:buAutoNum type="arabicPeriod"/>
            </a:pPr>
            <a:r>
              <a:rPr lang="en-US" sz="3200" dirty="0"/>
              <a:t>Differences in role hierarchy</a:t>
            </a:r>
          </a:p>
          <a:p>
            <a:pPr marL="508000" indent="-392113">
              <a:buFont typeface="+mj-lt"/>
              <a:buAutoNum type="arabicPeriod"/>
            </a:pPr>
            <a:r>
              <a:rPr lang="en-US" sz="3200" dirty="0"/>
              <a:t>Clinical situation </a:t>
            </a:r>
            <a:r>
              <a:rPr lang="en-US" sz="3200" dirty="0" smtClean="0"/>
              <a:t>constraints</a:t>
            </a:r>
          </a:p>
          <a:p>
            <a:pPr marL="115887" indent="0">
              <a:buNone/>
            </a:pPr>
            <a:endParaRPr lang="en-US" sz="3200" dirty="0"/>
          </a:p>
          <a:p>
            <a:pPr marL="115887" indent="0" algn="r">
              <a:buNone/>
            </a:pPr>
            <a:r>
              <a:rPr lang="en-US" sz="1800" dirty="0"/>
              <a:t>(Arnold &amp; Boggs, 2014)</a:t>
            </a:r>
            <a:endParaRPr lang="en-CA" sz="1800" dirty="0"/>
          </a:p>
        </p:txBody>
      </p:sp>
    </p:spTree>
    <p:extLst>
      <p:ext uri="{BB962C8B-B14F-4D97-AF65-F5344CB8AC3E}">
        <p14:creationId xmlns:p14="http://schemas.microsoft.com/office/powerpoint/2010/main" val="336261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4773168"/>
            <a:ext cx="9488424" cy="1161288"/>
          </a:xfrm>
        </p:spPr>
        <p:txBody>
          <a:bodyPr/>
          <a:lstStyle/>
          <a:p>
            <a:pPr marL="0" indent="0">
              <a:buNone/>
            </a:pPr>
            <a:r>
              <a:rPr lang="en-CA" sz="3200" dirty="0">
                <a:hlinkClick r:id="rId3"/>
              </a:rPr>
              <a:t>http://www.speakers.ca/speakers/gary-furlong/</a:t>
            </a:r>
            <a:endParaRPr lang="en-CA"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CA" sz="3200" dirty="0"/>
          </a:p>
          <a:p>
            <a:endParaRPr lang="en-CA"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328" y="521208"/>
            <a:ext cx="285750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92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838200" y="1060704"/>
            <a:ext cx="7391400" cy="4968875"/>
          </a:xfrm>
        </p:spPr>
        <p:txBody>
          <a:bodyPr>
            <a:normAutofit lnSpcReduction="10000"/>
          </a:bodyPr>
          <a:lstStyle/>
          <a:p>
            <a:pPr eaLnBrk="1" hangingPunct="1"/>
            <a:r>
              <a:rPr lang="en-US" altLang="en-US" dirty="0"/>
              <a:t>Loss of productivity</a:t>
            </a:r>
          </a:p>
          <a:p>
            <a:pPr eaLnBrk="1" hangingPunct="1"/>
            <a:r>
              <a:rPr lang="en-US" altLang="en-US" dirty="0"/>
              <a:t>Loss of focus</a:t>
            </a:r>
          </a:p>
          <a:p>
            <a:pPr eaLnBrk="1" hangingPunct="1"/>
            <a:r>
              <a:rPr lang="en-US" altLang="en-US" dirty="0"/>
              <a:t>Draining of emotional energy</a:t>
            </a:r>
          </a:p>
          <a:p>
            <a:pPr eaLnBrk="1" hangingPunct="1"/>
            <a:r>
              <a:rPr lang="en-US" altLang="en-US" dirty="0"/>
              <a:t>Stress</a:t>
            </a:r>
          </a:p>
          <a:p>
            <a:pPr eaLnBrk="1" hangingPunct="1"/>
            <a:r>
              <a:rPr lang="en-US" altLang="en-US" dirty="0"/>
              <a:t>Strained or terminated relationships</a:t>
            </a:r>
          </a:p>
          <a:p>
            <a:pPr eaLnBrk="1" hangingPunct="1"/>
            <a:r>
              <a:rPr lang="en-US" altLang="en-US" dirty="0"/>
              <a:t>Lower morale</a:t>
            </a:r>
          </a:p>
          <a:p>
            <a:pPr eaLnBrk="1" hangingPunct="1"/>
            <a:r>
              <a:rPr lang="en-US" altLang="en-US" dirty="0"/>
              <a:t>Damaged reputation</a:t>
            </a:r>
          </a:p>
          <a:p>
            <a:pPr eaLnBrk="1" hangingPunct="1"/>
            <a:r>
              <a:rPr lang="en-US" altLang="en-US" dirty="0"/>
              <a:t>More time spent on the conflict</a:t>
            </a:r>
          </a:p>
          <a:p>
            <a:pPr eaLnBrk="1" hangingPunct="1"/>
            <a:r>
              <a:rPr lang="en-US" altLang="en-US" dirty="0"/>
              <a:t>More money and other resources spent on the conflict</a:t>
            </a:r>
            <a:endParaRPr lang="en-CA" altLang="en-US" dirty="0"/>
          </a:p>
        </p:txBody>
      </p:sp>
      <p:sp>
        <p:nvSpPr>
          <p:cNvPr id="2" name="Title 1"/>
          <p:cNvSpPr>
            <a:spLocks noGrp="1"/>
          </p:cNvSpPr>
          <p:nvPr>
            <p:ph type="title"/>
          </p:nvPr>
        </p:nvSpPr>
        <p:spPr>
          <a:xfrm>
            <a:off x="762000" y="156568"/>
            <a:ext cx="7933928" cy="1066800"/>
          </a:xfrm>
        </p:spPr>
        <p:txBody>
          <a:bodyPr/>
          <a:lstStyle/>
          <a:p>
            <a:pPr eaLnBrk="1" fontAlgn="auto" hangingPunct="1">
              <a:spcAft>
                <a:spcPts val="0"/>
              </a:spcAft>
              <a:defRPr/>
            </a:pPr>
            <a:r>
              <a:rPr lang="en-US" sz="4000" b="0" dirty="0">
                <a:effectLst>
                  <a:outerShdw blurRad="38100" dist="38100" dir="2700000" algn="tl">
                    <a:srgbClr val="000000">
                      <a:alpha val="43137"/>
                    </a:srgbClr>
                  </a:outerShdw>
                </a:effectLst>
              </a:rPr>
              <a:t>Cost of </a:t>
            </a:r>
            <a:r>
              <a:rPr lang="en-US" sz="4000" b="0" dirty="0" smtClean="0">
                <a:effectLst>
                  <a:outerShdw blurRad="38100" dist="38100" dir="2700000" algn="tl">
                    <a:srgbClr val="000000">
                      <a:alpha val="43137"/>
                    </a:srgbClr>
                  </a:outerShdw>
                </a:effectLst>
              </a:rPr>
              <a:t>Conflict</a:t>
            </a:r>
            <a:endParaRPr lang="en-CA" sz="40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69473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2816" y="54864"/>
            <a:ext cx="8237512" cy="1080120"/>
          </a:xfrm>
        </p:spPr>
        <p:txBody>
          <a:bodyPr>
            <a:normAutofit/>
          </a:bodyPr>
          <a:lstStyle/>
          <a:p>
            <a:pPr eaLnBrk="1" fontAlgn="auto" hangingPunct="1">
              <a:spcAft>
                <a:spcPts val="0"/>
              </a:spcAft>
              <a:defRPr/>
            </a:pPr>
            <a:r>
              <a:rPr lang="en-US" sz="3600" dirty="0"/>
              <a:t>Factors that </a:t>
            </a:r>
            <a:r>
              <a:rPr lang="en-US" sz="3600" dirty="0" smtClean="0"/>
              <a:t>Precipitate </a:t>
            </a:r>
            <a:r>
              <a:rPr lang="en-US" sz="3600" dirty="0"/>
              <a:t>C</a:t>
            </a:r>
            <a:r>
              <a:rPr lang="en-US" sz="3600" dirty="0" smtClean="0"/>
              <a:t>onflict </a:t>
            </a:r>
            <a:endParaRPr lang="en-US" sz="3600" dirty="0"/>
          </a:p>
        </p:txBody>
      </p:sp>
      <p:sp>
        <p:nvSpPr>
          <p:cNvPr id="8" name="Content Placeholder 7"/>
          <p:cNvSpPr>
            <a:spLocks noGrp="1"/>
          </p:cNvSpPr>
          <p:nvPr>
            <p:ph idx="1"/>
          </p:nvPr>
        </p:nvSpPr>
        <p:spPr>
          <a:xfrm>
            <a:off x="762000" y="908304"/>
            <a:ext cx="5322888" cy="4992687"/>
          </a:xfrm>
        </p:spPr>
        <p:txBody>
          <a:bodyPr>
            <a:normAutofit/>
          </a:bodyPr>
          <a:lstStyle/>
          <a:p>
            <a:pPr marL="452628" indent="-342900" eaLnBrk="1" fontAlgn="auto" hangingPunct="1">
              <a:spcAft>
                <a:spcPts val="0"/>
              </a:spcAft>
              <a:defRPr/>
            </a:pPr>
            <a:r>
              <a:rPr lang="en-US" sz="2300" dirty="0"/>
              <a:t>Physicians</a:t>
            </a:r>
          </a:p>
          <a:p>
            <a:pPr marL="452628" indent="-342900" eaLnBrk="1" fontAlgn="auto" hangingPunct="1">
              <a:spcAft>
                <a:spcPts val="0"/>
              </a:spcAft>
              <a:defRPr/>
            </a:pPr>
            <a:r>
              <a:rPr lang="en-US" sz="2300" dirty="0"/>
              <a:t>Work overload/work devalued</a:t>
            </a:r>
          </a:p>
          <a:p>
            <a:pPr marL="452628" indent="-342900" eaLnBrk="1" fontAlgn="auto" hangingPunct="1">
              <a:spcAft>
                <a:spcPts val="0"/>
              </a:spcAft>
              <a:defRPr/>
            </a:pPr>
            <a:r>
              <a:rPr lang="en-US" sz="2300" dirty="0"/>
              <a:t>Role conflict</a:t>
            </a:r>
          </a:p>
          <a:p>
            <a:pPr marL="452628" indent="-342900" eaLnBrk="1" fontAlgn="auto" hangingPunct="1">
              <a:spcAft>
                <a:spcPts val="0"/>
              </a:spcAft>
              <a:defRPr/>
            </a:pPr>
            <a:r>
              <a:rPr lang="en-US" sz="2300" dirty="0"/>
              <a:t>Ineffective, hostile, incompetent supervisors/or peers</a:t>
            </a:r>
          </a:p>
          <a:p>
            <a:pPr marL="452628" indent="-342900" eaLnBrk="1" fontAlgn="auto" hangingPunct="1">
              <a:spcAft>
                <a:spcPts val="0"/>
              </a:spcAft>
              <a:defRPr/>
            </a:pPr>
            <a:r>
              <a:rPr lang="en-US" sz="2300" dirty="0"/>
              <a:t>Lack of personal job fit; inadequate preparation or clear job description</a:t>
            </a:r>
          </a:p>
          <a:p>
            <a:pPr marL="452628" indent="-342900" eaLnBrk="1" fontAlgn="auto" hangingPunct="1">
              <a:spcAft>
                <a:spcPts val="0"/>
              </a:spcAft>
              <a:defRPr/>
            </a:pPr>
            <a:r>
              <a:rPr lang="en-US" sz="2300" dirty="0"/>
              <a:t>Age, gender, racial discrimination</a:t>
            </a:r>
          </a:p>
          <a:p>
            <a:pPr marL="452628" indent="-342900" eaLnBrk="1" fontAlgn="auto" hangingPunct="1">
              <a:spcAft>
                <a:spcPts val="0"/>
              </a:spcAft>
              <a:defRPr/>
            </a:pPr>
            <a:r>
              <a:rPr lang="en-US" sz="2300" dirty="0"/>
              <a:t>Dealing with death</a:t>
            </a:r>
          </a:p>
          <a:p>
            <a:pPr marL="452628" indent="-342900" eaLnBrk="1" fontAlgn="auto" hangingPunct="1">
              <a:spcAft>
                <a:spcPts val="0"/>
              </a:spcAft>
              <a:defRPr/>
            </a:pPr>
            <a:r>
              <a:rPr lang="en-US" sz="2300" dirty="0"/>
              <a:t>Unpleasant outcomes</a:t>
            </a:r>
          </a:p>
        </p:txBody>
      </p:sp>
      <p:pic>
        <p:nvPicPr>
          <p:cNvPr id="1536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4221"/>
          <a:stretch/>
        </p:blipFill>
        <p:spPr bwMode="auto">
          <a:xfrm>
            <a:off x="5802085" y="908304"/>
            <a:ext cx="3352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38" t="5804" b="4316"/>
          <a:stretch/>
        </p:blipFill>
        <p:spPr bwMode="auto">
          <a:xfrm>
            <a:off x="6662056" y="3422904"/>
            <a:ext cx="1654629" cy="219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02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2509</Words>
  <Application>Microsoft Office PowerPoint</Application>
  <PresentationFormat>On-screen Show (4:3)</PresentationFormat>
  <Paragraphs>308</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Leadership in LTC Module 4</vt:lpstr>
      <vt:lpstr>Objectives: Module 4 </vt:lpstr>
      <vt:lpstr>PowerPoint Presentation</vt:lpstr>
      <vt:lpstr>Every Day You Manage Conflict</vt:lpstr>
      <vt:lpstr>What Matters Most</vt:lpstr>
      <vt:lpstr>Interpersonal Sources of Conflict in the Workplace </vt:lpstr>
      <vt:lpstr>PowerPoint Presentation</vt:lpstr>
      <vt:lpstr>Cost of Conflict</vt:lpstr>
      <vt:lpstr>Factors that Precipitate Conflict </vt:lpstr>
      <vt:lpstr>Conflict Style – What are You?</vt:lpstr>
      <vt:lpstr>ACTIVITY: BEING ASSERTIVE</vt:lpstr>
      <vt:lpstr>What Works</vt:lpstr>
      <vt:lpstr>Conflict</vt:lpstr>
      <vt:lpstr>Interpersonal Conflict</vt:lpstr>
      <vt:lpstr>PowerPoint Presentation</vt:lpstr>
      <vt:lpstr>Causes of Conflict with Residents</vt:lpstr>
      <vt:lpstr>Prevention</vt:lpstr>
      <vt:lpstr>Resolving Conflicts</vt:lpstr>
      <vt:lpstr>Conflict Resolution (S.T.A.B.E.N.]</vt:lpstr>
      <vt:lpstr>Example – S.T.A.B.E.N.</vt:lpstr>
      <vt:lpstr>Interference with Communication</vt:lpstr>
      <vt:lpstr>Positive Effects of Conflict</vt:lpstr>
      <vt:lpstr>Generate Possible Solutions</vt:lpstr>
      <vt:lpstr>Process of Resolving Conflict</vt:lpstr>
      <vt:lpstr>Negotiating an Agreement</vt:lpstr>
      <vt:lpstr>Negotiating an Agreement</vt:lpstr>
      <vt:lpstr>    CASE STUDY</vt:lpstr>
      <vt:lpstr>References</vt:lpstr>
      <vt:lpstr>References</vt:lpstr>
    </vt:vector>
  </TitlesOfParts>
  <Company>Copp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 McCarter</dc:creator>
  <cp:lastModifiedBy>Stephen Smith</cp:lastModifiedBy>
  <cp:revision>56</cp:revision>
  <dcterms:created xsi:type="dcterms:W3CDTF">2018-09-10T14:15:51Z</dcterms:created>
  <dcterms:modified xsi:type="dcterms:W3CDTF">2019-02-05T18:41:51Z</dcterms:modified>
</cp:coreProperties>
</file>