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7" r:id="rId2"/>
    <p:sldId id="268" r:id="rId3"/>
    <p:sldId id="269" r:id="rId4"/>
    <p:sldId id="270" r:id="rId5"/>
    <p:sldId id="292" r:id="rId6"/>
    <p:sldId id="293" r:id="rId7"/>
    <p:sldId id="273" r:id="rId8"/>
    <p:sldId id="274" r:id="rId9"/>
    <p:sldId id="294" r:id="rId10"/>
    <p:sldId id="276" r:id="rId11"/>
    <p:sldId id="277" r:id="rId12"/>
    <p:sldId id="278" r:id="rId13"/>
    <p:sldId id="295" r:id="rId14"/>
    <p:sldId id="280" r:id="rId15"/>
    <p:sldId id="281" r:id="rId16"/>
    <p:sldId id="282" r:id="rId17"/>
    <p:sldId id="296" r:id="rId18"/>
    <p:sldId id="297" r:id="rId19"/>
    <p:sldId id="285" r:id="rId20"/>
    <p:sldId id="286" r:id="rId21"/>
    <p:sldId id="287" r:id="rId22"/>
    <p:sldId id="298" r:id="rId23"/>
    <p:sldId id="289" r:id="rId24"/>
    <p:sldId id="290" r:id="rId25"/>
    <p:sldId id="29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A1E"/>
    <a:srgbClr val="6E6F72"/>
    <a:srgbClr val="F27528"/>
    <a:srgbClr val="7CBF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4" d="100"/>
          <a:sy n="104" d="100"/>
        </p:scale>
        <p:origin x="-1104" y="-17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BBBE7-2E9E-4E9E-AF09-8FA8A10AD0AB}"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F42AC-444F-4BD8-9881-EAB744EDDB60}" type="slidenum">
              <a:rPr lang="en-US" smtClean="0"/>
              <a:t>‹#›</a:t>
            </a:fld>
            <a:endParaRPr lang="en-US"/>
          </a:p>
        </p:txBody>
      </p:sp>
    </p:spTree>
    <p:extLst>
      <p:ext uri="{BB962C8B-B14F-4D97-AF65-F5344CB8AC3E}">
        <p14:creationId xmlns:p14="http://schemas.microsoft.com/office/powerpoint/2010/main" val="24877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Notes:</a:t>
            </a:r>
          </a:p>
          <a:p>
            <a:pPr marL="171450" indent="-171450">
              <a:buFont typeface="Arial" panose="020B0604020202020204" pitchFamily="34" charset="0"/>
              <a:buChar char="•"/>
            </a:pPr>
            <a:r>
              <a:rPr lang="en-US" baseline="0" dirty="0"/>
              <a:t>Do a quick review of the last module (e.g. lessons learned) </a:t>
            </a:r>
          </a:p>
          <a:p>
            <a:pPr marL="171450" indent="-171450">
              <a:buFont typeface="Arial" panose="020B0604020202020204" pitchFamily="34" charset="0"/>
              <a:buChar char="•"/>
            </a:pPr>
            <a:r>
              <a:rPr lang="en-US" baseline="0" dirty="0"/>
              <a:t>Ask participants if they have had a chance to act on any of their learning plan goals.</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a:t>
            </a:fld>
            <a:endParaRPr lang="en-CA" dirty="0"/>
          </a:p>
        </p:txBody>
      </p:sp>
    </p:spTree>
    <p:extLst>
      <p:ext uri="{BB962C8B-B14F-4D97-AF65-F5344CB8AC3E}">
        <p14:creationId xmlns:p14="http://schemas.microsoft.com/office/powerpoint/2010/main" val="384914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Notes:</a:t>
            </a:r>
          </a:p>
          <a:p>
            <a:pPr marL="171450" indent="-171450">
              <a:buFont typeface="Arial" panose="020B0604020202020204" pitchFamily="34" charset="0"/>
              <a:buChar char="•"/>
            </a:pPr>
            <a:r>
              <a:rPr lang="en-US" b="0" u="none" baseline="0" dirty="0" smtClean="0"/>
              <a:t>Ask participants to talk about projects that they have been involved in that went well.  Generate </a:t>
            </a:r>
            <a:r>
              <a:rPr lang="en-US" b="0" u="none" baseline="0" dirty="0"/>
              <a:t>a discussion on how effective participants thought the team was and how they see the advantages and disadvantages of </a:t>
            </a:r>
            <a:r>
              <a:rPr lang="en-US" b="0" u="none" baseline="0" dirty="0" smtClean="0"/>
              <a:t>teamwork</a:t>
            </a:r>
            <a:r>
              <a:rPr lang="en-US" b="0" u="none" baseline="0" dirty="0"/>
              <a:t>.</a:t>
            </a:r>
            <a:endParaRPr lang="en-CA"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15</a:t>
            </a:fld>
            <a:endParaRPr lang="en-CA" dirty="0"/>
          </a:p>
        </p:txBody>
      </p:sp>
    </p:spTree>
    <p:extLst>
      <p:ext uri="{BB962C8B-B14F-4D97-AF65-F5344CB8AC3E}">
        <p14:creationId xmlns:p14="http://schemas.microsoft.com/office/powerpoint/2010/main" val="20052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Facilitator</a:t>
            </a:r>
            <a:r>
              <a:rPr lang="en-US" b="1" u="sng" baseline="0" dirty="0"/>
              <a:t> Notes</a:t>
            </a:r>
            <a:r>
              <a:rPr lang="en-US" b="1" u="sng"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Being a follower is essential in supporting leaders.  Followers have responsibilities as well. This is not a passive role and it is integral in the team relationship.</a:t>
            </a:r>
            <a:endParaRPr lang="en-US" b="0" u="none" baseline="0" dirty="0"/>
          </a:p>
          <a:p>
            <a:pPr marL="171450" indent="-171450">
              <a:buFont typeface="Arial" panose="020B0604020202020204" pitchFamily="34" charset="0"/>
              <a:buChar char="•"/>
            </a:pPr>
            <a:r>
              <a:rPr lang="en-US" dirty="0"/>
              <a:t>So many nurses stop at the complaint – fear of repercussions</a:t>
            </a:r>
            <a:r>
              <a:rPr lang="en-US" baseline="0" dirty="0"/>
              <a:t> – do not want to cause trouble etc.</a:t>
            </a:r>
          </a:p>
          <a:p>
            <a:pPr marL="171450" indent="-171450">
              <a:buFont typeface="Arial" panose="020B0604020202020204" pitchFamily="34" charset="0"/>
              <a:buChar char="•"/>
            </a:pPr>
            <a:r>
              <a:rPr lang="en-US" baseline="0" dirty="0"/>
              <a:t>Not just a desire – responsibility for patient/client advocacy</a:t>
            </a:r>
          </a:p>
          <a:p>
            <a:pPr marL="171450" indent="-171450">
              <a:buFont typeface="Arial" panose="020B0604020202020204" pitchFamily="34" charset="0"/>
              <a:buChar char="•"/>
            </a:pPr>
            <a:r>
              <a:rPr lang="en-US" baseline="0" dirty="0"/>
              <a:t>Invest your time to help solve the problem</a:t>
            </a:r>
          </a:p>
          <a:p>
            <a:pPr marL="171450" indent="-171450">
              <a:buFont typeface="Arial" panose="020B0604020202020204" pitchFamily="34" charset="0"/>
              <a:buChar char="•"/>
            </a:pPr>
            <a:r>
              <a:rPr lang="en-US" baseline="0" dirty="0"/>
              <a:t>Traditionally nurses do not like change. Research shows that nurses stick with “what participants learned and what they know” this is ineffective in the rapidly changing health care environment we work and live in.</a:t>
            </a:r>
          </a:p>
          <a:p>
            <a:pPr marL="171450" indent="-171450">
              <a:buFont typeface="Arial" panose="020B0604020202020204" pitchFamily="34" charset="0"/>
              <a:buChar char="•"/>
            </a:pPr>
            <a:r>
              <a:rPr lang="en-US" baseline="0" dirty="0" smtClean="0"/>
              <a:t>Be assertive when you do not agree </a:t>
            </a:r>
          </a:p>
          <a:p>
            <a:pPr marL="171450" indent="-171450">
              <a:buFont typeface="Arial" panose="020B0604020202020204" pitchFamily="34" charset="0"/>
              <a:buChar char="•"/>
            </a:pPr>
            <a:r>
              <a:rPr lang="en-US" baseline="0" dirty="0" smtClean="0"/>
              <a:t>We </a:t>
            </a:r>
            <a:r>
              <a:rPr lang="en-US" baseline="0" dirty="0"/>
              <a:t>look for champions to empower others to learn.  There is a move away from micro management.</a:t>
            </a:r>
          </a:p>
          <a:p>
            <a:endParaRPr lang="en-US" dirty="0"/>
          </a:p>
        </p:txBody>
      </p:sp>
      <p:sp>
        <p:nvSpPr>
          <p:cNvPr id="4" name="Slide Number Placeholder 3"/>
          <p:cNvSpPr>
            <a:spLocks noGrp="1"/>
          </p:cNvSpPr>
          <p:nvPr>
            <p:ph type="sldNum" sz="quarter" idx="10"/>
          </p:nvPr>
        </p:nvSpPr>
        <p:spPr/>
        <p:txBody>
          <a:bodyPr/>
          <a:lstStyle/>
          <a:p>
            <a:fld id="{EAEAEC44-46E6-459A-B4F1-59EA71212378}"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Facilitator’s Notes:</a:t>
            </a:r>
          </a:p>
          <a:p>
            <a:pPr marL="171450" indent="-171450">
              <a:buFont typeface="Arial" panose="020B0604020202020204" pitchFamily="34" charset="0"/>
              <a:buChar char="•"/>
            </a:pPr>
            <a:r>
              <a:rPr lang="en-US" b="0" u="none" dirty="0"/>
              <a:t>In other words: transferring the responsibility</a:t>
            </a:r>
            <a:r>
              <a:rPr lang="en-US" b="0" u="none" baseline="0" dirty="0"/>
              <a:t> for the performance of the activity but retaining professional accountability for the outcome.</a:t>
            </a:r>
          </a:p>
          <a:p>
            <a:pPr marL="171450" indent="-171450">
              <a:buFont typeface="Arial" panose="020B0604020202020204" pitchFamily="34" charset="0"/>
              <a:buChar char="•"/>
            </a:pPr>
            <a:r>
              <a:rPr lang="en-US" b="0" u="none" baseline="0" dirty="0"/>
              <a:t>Participants must be qualified to do the </a:t>
            </a:r>
            <a:r>
              <a:rPr lang="en-US" b="0" u="none" baseline="0" dirty="0" smtClean="0"/>
              <a:t>task, </a:t>
            </a:r>
            <a:r>
              <a:rPr lang="en-US" b="0" u="none" baseline="0" dirty="0"/>
              <a:t>which is the part that is so important for nurses with respect to accountability. If you allow an unregulated care provider to do something you must ensure that they know how to do it </a:t>
            </a:r>
            <a:r>
              <a:rPr lang="en-US" b="0" u="none" baseline="0" dirty="0" smtClean="0"/>
              <a:t>and that they are aware of the potential </a:t>
            </a:r>
            <a:r>
              <a:rPr lang="en-US" b="0" u="none" baseline="0" dirty="0"/>
              <a:t>risks associated with it.</a:t>
            </a:r>
          </a:p>
          <a:p>
            <a:pPr marL="171450" indent="-171450">
              <a:buFont typeface="Arial" panose="020B0604020202020204" pitchFamily="34" charset="0"/>
              <a:buChar char="•"/>
            </a:pPr>
            <a:endParaRPr lang="en-US" b="0" u="none" baseline="0" dirty="0"/>
          </a:p>
          <a:p>
            <a:pPr marL="171450" indent="-171450">
              <a:buFont typeface="Arial" panose="020B0604020202020204" pitchFamily="34" charset="0"/>
              <a:buChar char="•"/>
            </a:pPr>
            <a:endParaRPr lang="en-CA"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19</a:t>
            </a:fld>
            <a:endParaRPr lang="en-CA" dirty="0"/>
          </a:p>
        </p:txBody>
      </p:sp>
    </p:spTree>
    <p:extLst>
      <p:ext uri="{BB962C8B-B14F-4D97-AF65-F5344CB8AC3E}">
        <p14:creationId xmlns:p14="http://schemas.microsoft.com/office/powerpoint/2010/main" val="110568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Reference</a:t>
            </a:r>
            <a:r>
              <a:rPr lang="en-CA" b="1" u="sng" baseline="0" dirty="0" smtClean="0"/>
              <a:t>:</a:t>
            </a:r>
            <a:endParaRPr lang="en-CA" b="1" u="sng" baseline="0" dirty="0"/>
          </a:p>
          <a:p>
            <a:r>
              <a:rPr lang="en-CA" baseline="0" dirty="0"/>
              <a:t>http://www.cno.org/globalassets/docs/prac/41075_authorizingmech.pdf </a:t>
            </a:r>
            <a:endParaRPr lang="en-CA"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20</a:t>
            </a:fld>
            <a:endParaRPr lang="en-CA" dirty="0"/>
          </a:p>
        </p:txBody>
      </p:sp>
    </p:spTree>
    <p:extLst>
      <p:ext uri="{BB962C8B-B14F-4D97-AF65-F5344CB8AC3E}">
        <p14:creationId xmlns:p14="http://schemas.microsoft.com/office/powerpoint/2010/main" val="267975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b="1" u="sng" dirty="0"/>
          </a:p>
          <a:p>
            <a:r>
              <a:rPr lang="en-US" b="0" i="1" u="none" dirty="0" smtClean="0"/>
              <a:t>The</a:t>
            </a:r>
            <a:r>
              <a:rPr lang="en-US" b="0" i="1" u="none" baseline="0" dirty="0" smtClean="0"/>
              <a:t> m</a:t>
            </a:r>
            <a:r>
              <a:rPr lang="en-US" b="0" i="1" u="none" dirty="0" smtClean="0"/>
              <a:t>ost </a:t>
            </a:r>
            <a:r>
              <a:rPr lang="en-US" b="0" i="1" u="none" dirty="0"/>
              <a:t>important</a:t>
            </a:r>
            <a:r>
              <a:rPr lang="en-US" b="0" i="1" u="none" baseline="0" dirty="0"/>
              <a:t> criteria for the situation is when to delegate and how. Delegation can not be a blanket statement because what may be appropriate for one situation may not be for another – some residents are more confused, or </a:t>
            </a:r>
            <a:r>
              <a:rPr lang="en-US" b="0" i="1" u="none" baseline="0" dirty="0" smtClean="0"/>
              <a:t>agitated, </a:t>
            </a:r>
            <a:r>
              <a:rPr lang="en-US" b="0" i="1" u="none" baseline="0" dirty="0"/>
              <a:t>or  unstable. Not all staff members are appropriate to delegate to.</a:t>
            </a:r>
          </a:p>
          <a:p>
            <a:endParaRPr lang="en-US" b="0" i="1" u="none" dirty="0"/>
          </a:p>
          <a:p>
            <a:pPr marL="171450" indent="-171450">
              <a:buFont typeface="Arial" panose="020B0604020202020204" pitchFamily="34" charset="0"/>
              <a:buChar char="•"/>
            </a:pPr>
            <a:r>
              <a:rPr lang="en-US" u="sng" dirty="0">
                <a:solidFill>
                  <a:srgbClr val="7030A0"/>
                </a:solidFill>
              </a:rPr>
              <a:t>Right </a:t>
            </a:r>
            <a:r>
              <a:rPr lang="en-US" u="sng" dirty="0" smtClean="0">
                <a:solidFill>
                  <a:srgbClr val="7030A0"/>
                </a:solidFill>
              </a:rPr>
              <a:t>task:</a:t>
            </a:r>
            <a:endParaRPr lang="en-US" u="sng" dirty="0">
              <a:solidFill>
                <a:srgbClr val="7030A0"/>
              </a:solidFill>
            </a:endParaRPr>
          </a:p>
          <a:p>
            <a:pPr marL="628650" lvl="1" indent="-171450">
              <a:buFont typeface="Arial" panose="020B0604020202020204" pitchFamily="34" charset="0"/>
              <a:buChar char="•"/>
            </a:pPr>
            <a:r>
              <a:rPr lang="en-US" dirty="0"/>
              <a:t>Has the nursing department</a:t>
            </a:r>
            <a:r>
              <a:rPr lang="en-US" baseline="0" dirty="0"/>
              <a:t> established policies and standards consistent with the nurse practice standards set by the CNO?</a:t>
            </a:r>
          </a:p>
          <a:p>
            <a:pPr marL="628650" lvl="1" indent="-171450">
              <a:buFont typeface="Arial" panose="020B0604020202020204" pitchFamily="34" charset="0"/>
              <a:buChar char="•"/>
            </a:pPr>
            <a:r>
              <a:rPr lang="en-US" baseline="0" dirty="0"/>
              <a:t>Be aware of the policies within the institution. For example, some facilities may not allow </a:t>
            </a:r>
            <a:r>
              <a:rPr lang="en-US" baseline="0" dirty="0" smtClean="0"/>
              <a:t>RPNs </a:t>
            </a:r>
            <a:r>
              <a:rPr lang="en-US" baseline="0" dirty="0"/>
              <a:t>to manage PICC </a:t>
            </a:r>
            <a:r>
              <a:rPr lang="en-US" baseline="0" dirty="0" smtClean="0"/>
              <a:t>lines, </a:t>
            </a:r>
            <a:r>
              <a:rPr lang="en-US" baseline="0" dirty="0"/>
              <a:t>while </a:t>
            </a:r>
            <a:r>
              <a:rPr lang="en-US" baseline="0" dirty="0" smtClean="0"/>
              <a:t>facilities do allow this.</a:t>
            </a:r>
            <a:endParaRPr lang="en-US" baseline="0" dirty="0"/>
          </a:p>
          <a:p>
            <a:pPr marL="628650" lvl="1" indent="-171450">
              <a:buFont typeface="Arial" panose="020B0604020202020204" pitchFamily="34" charset="0"/>
              <a:buChar char="•"/>
            </a:pPr>
            <a:r>
              <a:rPr lang="en-US" baseline="0" dirty="0" smtClean="0"/>
              <a:t>PSWs </a:t>
            </a:r>
            <a:r>
              <a:rPr lang="en-US" baseline="0" dirty="0"/>
              <a:t>may assist with giving medication in the community but not in LTC.</a:t>
            </a:r>
          </a:p>
          <a:p>
            <a:pPr marL="628650" lvl="1" indent="-171450">
              <a:buFont typeface="Arial" panose="020B0604020202020204" pitchFamily="34" charset="0"/>
              <a:buChar char="•"/>
            </a:pPr>
            <a:r>
              <a:rPr lang="en-US" baseline="0" dirty="0"/>
              <a:t>Know </a:t>
            </a:r>
            <a:r>
              <a:rPr lang="en-US" baseline="0" dirty="0" smtClean="0"/>
              <a:t>what you can delegate and to whom – and whether it is specific to individuals rather than job titles</a:t>
            </a:r>
          </a:p>
          <a:p>
            <a:pPr marL="457200" lvl="1" indent="0">
              <a:buFont typeface="Arial" panose="020B0604020202020204" pitchFamily="34" charset="0"/>
              <a:buNone/>
            </a:pPr>
            <a:endParaRPr lang="en-US" baseline="0" dirty="0"/>
          </a:p>
          <a:p>
            <a:pPr marL="171450" lvl="0" indent="-171450">
              <a:buFont typeface="Arial" panose="020B0604020202020204" pitchFamily="34" charset="0"/>
              <a:buChar char="•"/>
            </a:pPr>
            <a:r>
              <a:rPr lang="en-US" u="sng" baseline="0" dirty="0">
                <a:solidFill>
                  <a:srgbClr val="7030A0"/>
                </a:solidFill>
              </a:rPr>
              <a:t>Right </a:t>
            </a:r>
            <a:r>
              <a:rPr lang="en-US" u="sng" baseline="0" dirty="0" smtClean="0">
                <a:solidFill>
                  <a:srgbClr val="7030A0"/>
                </a:solidFill>
              </a:rPr>
              <a:t>Circumstances:</a:t>
            </a:r>
            <a:endParaRPr lang="en-US" u="sng" baseline="0" dirty="0">
              <a:solidFill>
                <a:srgbClr val="7030A0"/>
              </a:solidFill>
            </a:endParaRPr>
          </a:p>
          <a:p>
            <a:pPr marL="628650" lvl="1" indent="-171450">
              <a:buFont typeface="Arial" panose="020B0604020202020204" pitchFamily="34" charset="0"/>
              <a:buChar char="•"/>
            </a:pPr>
            <a:r>
              <a:rPr lang="en-US" baseline="0" dirty="0"/>
              <a:t>Are the settings and resources conducive to safe care?</a:t>
            </a:r>
          </a:p>
          <a:p>
            <a:pPr marL="628650" lvl="1" indent="-171450">
              <a:buFont typeface="Arial" panose="020B0604020202020204" pitchFamily="34" charset="0"/>
              <a:buChar char="•"/>
            </a:pPr>
            <a:r>
              <a:rPr lang="en-US" baseline="0" dirty="0"/>
              <a:t>Does the competency of the caregiver match the needs of the specific client?  There may be  complexity associated with the situation (i.e. difficult catheterization – prostate etc.).</a:t>
            </a:r>
          </a:p>
          <a:p>
            <a:pPr marL="628650" lvl="1" indent="-171450">
              <a:buFont typeface="Arial" panose="020B0604020202020204" pitchFamily="34" charset="0"/>
              <a:buChar char="•"/>
            </a:pPr>
            <a:r>
              <a:rPr lang="en-US" baseline="0" dirty="0"/>
              <a:t>Do they know how to do it safely?</a:t>
            </a:r>
          </a:p>
          <a:p>
            <a:pPr marL="628650" lvl="1" indent="-171450">
              <a:buFont typeface="Arial" panose="020B0604020202020204" pitchFamily="34" charset="0"/>
              <a:buChar char="•"/>
            </a:pPr>
            <a:r>
              <a:rPr lang="en-US" baseline="0" dirty="0"/>
              <a:t>Are the resources in place?</a:t>
            </a:r>
          </a:p>
          <a:p>
            <a:pPr marL="628650" lvl="1" indent="-171450">
              <a:buFont typeface="Arial" panose="020B0604020202020204" pitchFamily="34" charset="0"/>
              <a:buChar char="•"/>
            </a:pPr>
            <a:r>
              <a:rPr lang="en-US" baseline="0" dirty="0"/>
              <a:t>Is the appropriate supervision in place? </a:t>
            </a:r>
            <a:r>
              <a:rPr lang="en-US" baseline="0" dirty="0" smtClean="0"/>
              <a:t>Not </a:t>
            </a:r>
            <a:r>
              <a:rPr lang="en-US" baseline="0" dirty="0"/>
              <a:t>just going to leave them to do the job</a:t>
            </a:r>
          </a:p>
          <a:p>
            <a:pPr marL="457200" lvl="1" indent="0">
              <a:buFont typeface="Arial" panose="020B0604020202020204" pitchFamily="34" charset="0"/>
              <a:buNone/>
            </a:pPr>
            <a:endParaRPr lang="en-US" baseline="0" dirty="0"/>
          </a:p>
          <a:p>
            <a:pPr marL="171450" lvl="0" indent="-171450">
              <a:buFont typeface="Arial" panose="020B0604020202020204" pitchFamily="34" charset="0"/>
              <a:buChar char="•"/>
            </a:pPr>
            <a:r>
              <a:rPr lang="en-US" u="sng" baseline="0" dirty="0">
                <a:solidFill>
                  <a:srgbClr val="7030A0"/>
                </a:solidFill>
              </a:rPr>
              <a:t>Right </a:t>
            </a:r>
            <a:r>
              <a:rPr lang="en-US" u="sng" baseline="0" dirty="0" smtClean="0">
                <a:solidFill>
                  <a:srgbClr val="7030A0"/>
                </a:solidFill>
              </a:rPr>
              <a:t>Person:</a:t>
            </a:r>
            <a:endParaRPr lang="en-US" u="sng" baseline="0" dirty="0">
              <a:solidFill>
                <a:srgbClr val="7030A0"/>
              </a:solidFill>
            </a:endParaRPr>
          </a:p>
          <a:p>
            <a:pPr marL="628650" lvl="1" indent="-171450">
              <a:buFont typeface="Arial" panose="020B0604020202020204" pitchFamily="34" charset="0"/>
              <a:buChar char="•"/>
            </a:pPr>
            <a:r>
              <a:rPr lang="en-US" baseline="0" dirty="0"/>
              <a:t>Right person delegating and right person being delegated to – in other words do you as the delegator have the ability to perform the task yourself?</a:t>
            </a:r>
          </a:p>
          <a:p>
            <a:pPr marL="628650" lvl="1" indent="-171450">
              <a:buFont typeface="Arial" panose="020B0604020202020204" pitchFamily="34" charset="0"/>
              <a:buChar char="•"/>
            </a:pPr>
            <a:r>
              <a:rPr lang="en-US" baseline="0" dirty="0"/>
              <a:t>Is the resident’s condition appropriate (i.e. are they stable?) and will they remain so after the procedure is performed?</a:t>
            </a:r>
          </a:p>
          <a:p>
            <a:pPr marL="628650" lvl="1" indent="-171450">
              <a:buFont typeface="Arial" panose="020B0604020202020204" pitchFamily="34" charset="0"/>
              <a:buChar char="•"/>
            </a:pPr>
            <a:r>
              <a:rPr lang="en-US" baseline="0" dirty="0"/>
              <a:t>Does the nursing home allow it?</a:t>
            </a:r>
          </a:p>
          <a:p>
            <a:pPr marL="628650" lvl="1" indent="-171450">
              <a:buFont typeface="Arial" panose="020B0604020202020204" pitchFamily="34" charset="0"/>
              <a:buChar char="•"/>
            </a:pPr>
            <a:r>
              <a:rPr lang="en-US" baseline="0" dirty="0"/>
              <a:t>Can you verify that the delegate has the knowledge, </a:t>
            </a:r>
            <a:r>
              <a:rPr lang="en-US" baseline="0" dirty="0" smtClean="0"/>
              <a:t>skill, </a:t>
            </a:r>
            <a:r>
              <a:rPr lang="en-US" baseline="0" dirty="0"/>
              <a:t>and judgement to perform the task?</a:t>
            </a:r>
          </a:p>
          <a:p>
            <a:pPr marL="628650" lvl="1"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u="sng" baseline="0" dirty="0"/>
              <a:t>Right </a:t>
            </a:r>
            <a:r>
              <a:rPr lang="en-US" u="sng" baseline="0" dirty="0" smtClean="0"/>
              <a:t>Direction/Communication:</a:t>
            </a:r>
            <a:endParaRPr lang="en-US" u="sng" baseline="0" dirty="0"/>
          </a:p>
          <a:p>
            <a:pPr marL="628650" lvl="1" indent="-171450">
              <a:buFont typeface="Arial" panose="020B0604020202020204" pitchFamily="34" charset="0"/>
              <a:buChar char="•"/>
            </a:pPr>
            <a:r>
              <a:rPr lang="en-US" u="none" baseline="0" dirty="0"/>
              <a:t>Make sure the task is clearly communicated and specific to the client.</a:t>
            </a:r>
          </a:p>
          <a:p>
            <a:pPr marL="628650" lvl="1" indent="-171450">
              <a:buFont typeface="Arial" panose="020B0604020202020204" pitchFamily="34" charset="0"/>
              <a:buChar char="•"/>
            </a:pPr>
            <a:r>
              <a:rPr lang="en-US" u="none" baseline="0" dirty="0"/>
              <a:t>Ensure that there is time for feedback.</a:t>
            </a:r>
          </a:p>
          <a:p>
            <a:pPr marL="628650" lvl="1" indent="-171450">
              <a:buFont typeface="Arial" panose="020B0604020202020204" pitchFamily="34" charset="0"/>
              <a:buChar char="•"/>
            </a:pPr>
            <a:r>
              <a:rPr lang="en-US" u="none" baseline="0" dirty="0" smtClean="0"/>
              <a:t>Allow the delegate </a:t>
            </a:r>
            <a:r>
              <a:rPr lang="en-US" u="none" baseline="0" dirty="0"/>
              <a:t>to ask questions.</a:t>
            </a:r>
          </a:p>
          <a:p>
            <a:pPr marL="628650" lvl="1" indent="-171450">
              <a:buFont typeface="Arial" panose="020B0604020202020204" pitchFamily="34" charset="0"/>
              <a:buChar char="•"/>
            </a:pPr>
            <a:endParaRPr lang="en-US" u="none" baseline="0" dirty="0"/>
          </a:p>
          <a:p>
            <a:pPr marL="171450" lvl="0" indent="-171450">
              <a:buFont typeface="Arial" panose="020B0604020202020204" pitchFamily="34" charset="0"/>
              <a:buChar char="•"/>
            </a:pPr>
            <a:r>
              <a:rPr lang="en-US" u="sng" baseline="0" dirty="0"/>
              <a:t>Right </a:t>
            </a:r>
            <a:r>
              <a:rPr lang="en-US" u="sng" baseline="0" dirty="0" smtClean="0"/>
              <a:t>Supervision:</a:t>
            </a:r>
          </a:p>
          <a:p>
            <a:pPr marL="628650" lvl="1" indent="-171450">
              <a:buFont typeface="Arial" panose="020B0604020202020204" pitchFamily="34" charset="0"/>
              <a:buChar char="•"/>
            </a:pPr>
            <a:r>
              <a:rPr lang="en-US" u="none" baseline="0" dirty="0" smtClean="0"/>
              <a:t>You are required to monitor and evaluate the patient response to the delegated task (depending on who is doing the task). If it is an unregulated care provider then you are required to do a full assessment. If is a regulated care provider such as an RN or RPN they would need to do an assessment of the patient and report to the delegator.</a:t>
            </a:r>
          </a:p>
          <a:p>
            <a:pPr marL="628650" lvl="1" indent="-171450">
              <a:buFont typeface="Arial" panose="020B0604020202020204" pitchFamily="34" charset="0"/>
              <a:buChar char="•"/>
            </a:pPr>
            <a:r>
              <a:rPr lang="en-US" u="none" baseline="0" dirty="0" smtClean="0"/>
              <a:t>Provide feedback to the delegate (regardless if the delegate is an unregulated care provider or a regulated care provider).</a:t>
            </a:r>
            <a:endParaRPr lang="en-US" u="none" baseline="0" dirty="0"/>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21</a:t>
            </a:fld>
            <a:endParaRPr lang="en-CA" dirty="0"/>
          </a:p>
        </p:txBody>
      </p:sp>
    </p:spTree>
    <p:extLst>
      <p:ext uri="{BB962C8B-B14F-4D97-AF65-F5344CB8AC3E}">
        <p14:creationId xmlns:p14="http://schemas.microsoft.com/office/powerpoint/2010/main" val="122272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Reference:</a:t>
            </a:r>
            <a:endParaRPr lang="en-CA"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Potter, P.A., &amp; Perry, A.G. (2014). </a:t>
            </a:r>
            <a:r>
              <a:rPr lang="en-US" i="1" dirty="0"/>
              <a:t>Canadian fundamentals of nursing. </a:t>
            </a:r>
            <a:r>
              <a:rPr lang="en-US" dirty="0"/>
              <a:t>(5</a:t>
            </a:r>
            <a:r>
              <a:rPr lang="en-US" baseline="30000" dirty="0"/>
              <a:t>th</a:t>
            </a:r>
            <a:r>
              <a:rPr lang="en-US" dirty="0"/>
              <a:t> ed.). Toronto: Elsevier.</a:t>
            </a:r>
            <a:endParaRPr lang="en-CA"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23</a:t>
            </a:fld>
            <a:endParaRPr lang="en-CA" dirty="0"/>
          </a:p>
        </p:txBody>
      </p:sp>
    </p:spTree>
    <p:extLst>
      <p:ext uri="{BB962C8B-B14F-4D97-AF65-F5344CB8AC3E}">
        <p14:creationId xmlns:p14="http://schemas.microsoft.com/office/powerpoint/2010/main" val="406611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Activity</a:t>
            </a:r>
            <a:r>
              <a:rPr lang="en-CA" b="1" u="sng" baseline="0" dirty="0"/>
              <a:t> </a:t>
            </a:r>
            <a:r>
              <a:rPr lang="en-CA" b="1" u="sng" baseline="0" dirty="0" smtClean="0"/>
              <a:t>Objectives</a:t>
            </a:r>
            <a:r>
              <a:rPr lang="en-CA" b="1" u="sng" baseline="0" dirty="0"/>
              <a:t>: </a:t>
            </a:r>
          </a:p>
          <a:p>
            <a:r>
              <a:rPr lang="en-CA" baseline="0" dirty="0"/>
              <a:t>To discuss the principles of delegation as they apply to a common scenario.</a:t>
            </a:r>
          </a:p>
          <a:p>
            <a:endParaRPr lang="en-CA" baseline="0" dirty="0"/>
          </a:p>
          <a:p>
            <a:r>
              <a:rPr lang="en-CA" b="1" u="sng" baseline="0" dirty="0"/>
              <a:t>Activity:</a:t>
            </a:r>
          </a:p>
          <a:p>
            <a:r>
              <a:rPr lang="en-CA" baseline="0" dirty="0"/>
              <a:t>This can be done in small groups or as a large group if time is an issue. </a:t>
            </a:r>
            <a:r>
              <a:rPr lang="en-CA" baseline="0" dirty="0" smtClean="0"/>
              <a:t>Another </a:t>
            </a:r>
            <a:r>
              <a:rPr lang="en-CA" baseline="0" dirty="0"/>
              <a:t>option is to use the “think, </a:t>
            </a:r>
            <a:r>
              <a:rPr lang="en-CA" baseline="0" dirty="0" smtClean="0"/>
              <a:t>pair, </a:t>
            </a:r>
            <a:r>
              <a:rPr lang="en-CA" baseline="0" dirty="0"/>
              <a:t>share” approach. This involves the following </a:t>
            </a:r>
            <a:r>
              <a:rPr lang="en-CA" baseline="0" dirty="0" smtClean="0"/>
              <a:t>three </a:t>
            </a:r>
            <a:r>
              <a:rPr lang="en-CA" baseline="0" dirty="0"/>
              <a:t>steps:</a:t>
            </a:r>
          </a:p>
          <a:p>
            <a:pPr marL="685800" lvl="1" indent="-228600">
              <a:buFont typeface="+mj-lt"/>
              <a:buAutoNum type="arabicParenR"/>
            </a:pPr>
            <a:r>
              <a:rPr lang="en-CA" dirty="0"/>
              <a:t>think individually about a topic or answer to a </a:t>
            </a:r>
            <a:r>
              <a:rPr lang="en-CA" dirty="0" smtClean="0"/>
              <a:t>question</a:t>
            </a:r>
            <a:endParaRPr lang="en-CA" dirty="0"/>
          </a:p>
          <a:p>
            <a:pPr marL="685800" lvl="1" indent="-228600">
              <a:buFont typeface="+mj-lt"/>
              <a:buAutoNum type="arabicParenR"/>
            </a:pPr>
            <a:r>
              <a:rPr lang="en-CA" dirty="0"/>
              <a:t>pair with a partner and discuss the topic or </a:t>
            </a:r>
            <a:r>
              <a:rPr lang="en-CA" dirty="0" smtClean="0"/>
              <a:t>question</a:t>
            </a:r>
            <a:endParaRPr lang="en-CA" dirty="0"/>
          </a:p>
          <a:p>
            <a:pPr marL="685800" lvl="1" indent="-228600">
              <a:buFont typeface="+mj-lt"/>
              <a:buAutoNum type="arabicParenR"/>
            </a:pPr>
            <a:r>
              <a:rPr lang="en-CA" dirty="0"/>
              <a:t>share ideas with the rest of the class.</a:t>
            </a:r>
          </a:p>
          <a:p>
            <a:endParaRPr lang="en-CA" dirty="0"/>
          </a:p>
          <a:p>
            <a:r>
              <a:rPr lang="en-CA" b="1" u="sng" dirty="0" smtClean="0"/>
              <a:t>Reference</a:t>
            </a:r>
            <a:r>
              <a:rPr lang="en-CA" b="1" u="sng" baseline="0" dirty="0" smtClean="0"/>
              <a:t>: </a:t>
            </a:r>
            <a:endParaRPr lang="en-CA" b="1" u="sng" baseline="0" dirty="0"/>
          </a:p>
          <a:p>
            <a:r>
              <a:rPr lang="en-CA" baseline="0" dirty="0"/>
              <a:t>CNO Practice Guidelines on authorizing mechanisms.</a:t>
            </a:r>
          </a:p>
          <a:p>
            <a:r>
              <a:rPr lang="en-CA" dirty="0"/>
              <a:t>http://www.cno.org/globalassets/docs/prac/41075_authorizingmech.pdf</a:t>
            </a:r>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24</a:t>
            </a:fld>
            <a:endParaRPr lang="en-CA" dirty="0"/>
          </a:p>
        </p:txBody>
      </p:sp>
    </p:spTree>
    <p:extLst>
      <p:ext uri="{BB962C8B-B14F-4D97-AF65-F5344CB8AC3E}">
        <p14:creationId xmlns:p14="http://schemas.microsoft.com/office/powerpoint/2010/main" val="2216138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25</a:t>
            </a:fld>
            <a:endParaRPr lang="en-CA" dirty="0"/>
          </a:p>
        </p:txBody>
      </p:sp>
    </p:spTree>
    <p:extLst>
      <p:ext uri="{BB962C8B-B14F-4D97-AF65-F5344CB8AC3E}">
        <p14:creationId xmlns:p14="http://schemas.microsoft.com/office/powerpoint/2010/main" val="279971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Objective:</a:t>
            </a:r>
          </a:p>
          <a:p>
            <a:r>
              <a:rPr lang="en-US" b="0" u="none" dirty="0"/>
              <a:t>Ice breaker activity to initiate conversation</a:t>
            </a:r>
            <a:r>
              <a:rPr lang="en-US" b="0" u="none" baseline="0" dirty="0"/>
              <a:t> about communication in the workplace.</a:t>
            </a:r>
            <a:endParaRPr lang="en-US" b="0" u="none" dirty="0"/>
          </a:p>
          <a:p>
            <a:endParaRPr lang="en-US" b="1" u="sng" dirty="0"/>
          </a:p>
          <a:p>
            <a:r>
              <a:rPr lang="en-US" b="1" u="sng" dirty="0"/>
              <a:t>Facilitator</a:t>
            </a:r>
            <a:r>
              <a:rPr lang="en-US" b="1" u="sng" baseline="0" dirty="0"/>
              <a:t> </a:t>
            </a:r>
            <a:r>
              <a:rPr lang="en-US" b="1" u="sng" baseline="0" dirty="0" smtClean="0"/>
              <a:t>Notes</a:t>
            </a:r>
            <a:r>
              <a:rPr lang="en-US" b="1" u="sng" baseline="0" dirty="0"/>
              <a:t>:</a:t>
            </a:r>
          </a:p>
          <a:p>
            <a:pPr marL="171450" indent="-171450">
              <a:buFont typeface="Arial" panose="020B0604020202020204" pitchFamily="34" charset="0"/>
              <a:buChar char="•"/>
            </a:pPr>
            <a:r>
              <a:rPr lang="en-US" b="0" u="none" baseline="0" dirty="0" smtClean="0"/>
              <a:t>Ask participants to think about times when </a:t>
            </a:r>
            <a:r>
              <a:rPr lang="en-US" b="0" u="none" baseline="0" dirty="0"/>
              <a:t>someone made them feel really bad </a:t>
            </a:r>
            <a:r>
              <a:rPr lang="en-US" b="0" u="none" baseline="0" dirty="0" smtClean="0"/>
              <a:t>and about </a:t>
            </a:r>
            <a:r>
              <a:rPr lang="en-US" b="0" u="none" baseline="0" dirty="0"/>
              <a:t>the impact that this had on them.</a:t>
            </a:r>
          </a:p>
          <a:p>
            <a:pPr marL="171450" indent="-171450">
              <a:buFont typeface="Arial" panose="020B0604020202020204" pitchFamily="34" charset="0"/>
              <a:buChar char="•"/>
            </a:pPr>
            <a:r>
              <a:rPr lang="en-US" b="0" u="none" baseline="0" dirty="0"/>
              <a:t>Also </a:t>
            </a:r>
            <a:r>
              <a:rPr lang="en-US" b="0" u="none" baseline="0" dirty="0" smtClean="0"/>
              <a:t>have participants reflect on a time when </a:t>
            </a:r>
            <a:r>
              <a:rPr lang="en-US" b="0" u="none" baseline="0" dirty="0"/>
              <a:t>someone made </a:t>
            </a:r>
            <a:r>
              <a:rPr lang="en-US" b="0" u="none" baseline="0" dirty="0" smtClean="0"/>
              <a:t>them feel </a:t>
            </a:r>
            <a:r>
              <a:rPr lang="en-US" b="0" u="none" baseline="0" dirty="0"/>
              <a:t>really </a:t>
            </a:r>
            <a:r>
              <a:rPr lang="en-US" b="0" u="none" baseline="0" dirty="0" smtClean="0"/>
              <a:t>good</a:t>
            </a:r>
          </a:p>
          <a:p>
            <a:pPr marL="171450" indent="-171450">
              <a:buFont typeface="Arial" panose="020B0604020202020204" pitchFamily="34" charset="0"/>
              <a:buChar char="•"/>
            </a:pPr>
            <a:r>
              <a:rPr lang="en-US" b="0" u="none" baseline="0" dirty="0" smtClean="0"/>
              <a:t>Ask participants if they can think of a time when they said something that they know made someone else feel bad or good – what was the influencing factor?</a:t>
            </a:r>
            <a:endParaRPr lang="en-US" b="0" u="none" baseline="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3</a:t>
            </a:fld>
            <a:endParaRPr lang="en-CA" dirty="0"/>
          </a:p>
        </p:txBody>
      </p:sp>
    </p:spTree>
    <p:extLst>
      <p:ext uri="{BB962C8B-B14F-4D97-AF65-F5344CB8AC3E}">
        <p14:creationId xmlns:p14="http://schemas.microsoft.com/office/powerpoint/2010/main" val="173413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a:t>
            </a:r>
            <a:r>
              <a:rPr lang="en-US" b="1" u="sng" baseline="0" dirty="0" smtClean="0"/>
              <a:t>Notes</a:t>
            </a:r>
            <a:r>
              <a:rPr lang="en-US" b="1" u="sng" baseline="0" dirty="0"/>
              <a:t>:</a:t>
            </a:r>
          </a:p>
          <a:p>
            <a:endParaRPr lang="en-US" b="1" u="sng" dirty="0"/>
          </a:p>
          <a:p>
            <a:r>
              <a:rPr lang="en-US" b="1" u="sng" dirty="0" smtClean="0"/>
              <a:t>Non-Verbal Communication</a:t>
            </a:r>
            <a:r>
              <a:rPr lang="en-US" b="1" u="none" dirty="0" smtClean="0"/>
              <a:t> </a:t>
            </a:r>
            <a:r>
              <a:rPr lang="en-US" dirty="0" smtClean="0"/>
              <a:t>is an</a:t>
            </a:r>
            <a:r>
              <a:rPr lang="en-US" baseline="0" dirty="0" smtClean="0"/>
              <a:t> </a:t>
            </a:r>
            <a:r>
              <a:rPr lang="en-US" baseline="0" dirty="0"/>
              <a:t>essential element in communicating and </a:t>
            </a:r>
            <a:r>
              <a:rPr lang="en-US" baseline="0" dirty="0" smtClean="0"/>
              <a:t>it is often </a:t>
            </a:r>
            <a:r>
              <a:rPr lang="en-US" baseline="0" dirty="0"/>
              <a:t>where messages get misconstrued. </a:t>
            </a:r>
          </a:p>
          <a:p>
            <a:endParaRPr lang="en-US" baseline="0" dirty="0"/>
          </a:p>
          <a:p>
            <a:r>
              <a:rPr lang="en-US" baseline="0" dirty="0"/>
              <a:t>Ask the group to give examples of negative and positive body language.  You can do this as an activity by giving participants scripts on what messages people are trying to convey with the following mixed message examples:</a:t>
            </a:r>
          </a:p>
          <a:p>
            <a:pPr marL="171450" indent="-171450">
              <a:buFont typeface="Arial" panose="020B0604020202020204" pitchFamily="34" charset="0"/>
              <a:buChar char="•"/>
            </a:pPr>
            <a:r>
              <a:rPr lang="en-US" baseline="0" dirty="0"/>
              <a:t>Smiling but folding arms across the chest, or looking hurried.  </a:t>
            </a:r>
          </a:p>
          <a:p>
            <a:pPr marL="171450" indent="-171450">
              <a:buFont typeface="Arial" panose="020B0604020202020204" pitchFamily="34" charset="0"/>
              <a:buChar char="•"/>
            </a:pPr>
            <a:r>
              <a:rPr lang="en-US" baseline="0" dirty="0"/>
              <a:t>Running into a room </a:t>
            </a:r>
            <a:r>
              <a:rPr lang="en-US" baseline="0" dirty="0" smtClean="0"/>
              <a:t>and </a:t>
            </a:r>
            <a:r>
              <a:rPr lang="en-US" baseline="0" dirty="0"/>
              <a:t>saying “I am here what can I do for you.” </a:t>
            </a:r>
          </a:p>
          <a:p>
            <a:pPr marL="0" indent="0">
              <a:buFontTx/>
              <a:buNone/>
            </a:pPr>
            <a:endParaRPr lang="en-US" baseline="0" dirty="0"/>
          </a:p>
          <a:p>
            <a:pPr marL="0" indent="0">
              <a:buFontTx/>
              <a:buNone/>
            </a:pPr>
            <a:r>
              <a:rPr lang="en-US" baseline="0" dirty="0"/>
              <a:t>Other examples of things that influence communication:</a:t>
            </a:r>
          </a:p>
          <a:p>
            <a:pPr marL="171450" indent="-171450">
              <a:buFont typeface="Arial" panose="020B0604020202020204" pitchFamily="34" charset="0"/>
              <a:buChar char="•"/>
            </a:pPr>
            <a:r>
              <a:rPr lang="en-US" i="0" u="sng" baseline="0" dirty="0"/>
              <a:t>Culture</a:t>
            </a:r>
            <a:r>
              <a:rPr lang="en-US" i="0" baseline="0" dirty="0"/>
              <a:t>: What is considered polite or appropriate in North America may not be the same as elsewhere around the world. Hand shaking and eye contact are two examples.  Be careful not to stereotype or make </a:t>
            </a:r>
            <a:r>
              <a:rPr lang="en-US" i="0" baseline="0" dirty="0" smtClean="0"/>
              <a:t>assumptions. </a:t>
            </a:r>
            <a:r>
              <a:rPr lang="en-US" i="0" baseline="0" dirty="0"/>
              <a:t>Use “I am curious to know…” as the concept of understanding another person’s world view or perspective.</a:t>
            </a:r>
          </a:p>
          <a:p>
            <a:pPr marL="171450" indent="-171450">
              <a:buFont typeface="Arial" panose="020B0604020202020204" pitchFamily="34" charset="0"/>
              <a:buChar char="•"/>
            </a:pPr>
            <a:r>
              <a:rPr lang="en-US" i="0" u="sng" baseline="0" dirty="0"/>
              <a:t>Appearance</a:t>
            </a:r>
            <a:r>
              <a:rPr lang="en-US" i="0" baseline="0" dirty="0"/>
              <a:t>: “Don’t judge a book by it’s cover.” We may fall into certain communication patterns based on how we perceive someone’s appearance.</a:t>
            </a:r>
          </a:p>
          <a:p>
            <a:pPr marL="171450" indent="-171450">
              <a:buFont typeface="Arial" panose="020B0604020202020204" pitchFamily="34" charset="0"/>
              <a:buChar char="•"/>
            </a:pPr>
            <a:r>
              <a:rPr lang="en-US" i="0" u="sng" baseline="0" dirty="0"/>
              <a:t>Gender</a:t>
            </a:r>
            <a:r>
              <a:rPr lang="en-US" i="0" baseline="0" dirty="0"/>
              <a:t>: There </a:t>
            </a:r>
            <a:r>
              <a:rPr lang="en-US" baseline="0" dirty="0"/>
              <a:t>are differences between how men and women communicate (i.e. gesticulations and eye contact). The following link </a:t>
            </a:r>
            <a:r>
              <a:rPr lang="en-US" baseline="0" dirty="0" smtClean="0"/>
              <a:t>provides examples: https</a:t>
            </a:r>
            <a:r>
              <a:rPr lang="en-US" baseline="0" dirty="0"/>
              <a:t>://www.linkedin.com/pulse/21-eye-opening-ways-men-women-communicate-differently-arnold-sanow</a:t>
            </a:r>
          </a:p>
          <a:p>
            <a:endParaRPr lang="en-US" b="1" i="0" u="sng" baseline="0" dirty="0"/>
          </a:p>
          <a:p>
            <a:r>
              <a:rPr lang="en-US" b="1" i="0" u="sng" baseline="0" dirty="0"/>
              <a:t>Verbal </a:t>
            </a:r>
            <a:r>
              <a:rPr lang="en-US" b="1" i="0" u="sng" baseline="0" dirty="0" smtClean="0"/>
              <a:t>Communication</a:t>
            </a:r>
            <a:endParaRPr lang="en-US" b="0" i="0" u="none" baseline="0" dirty="0"/>
          </a:p>
          <a:p>
            <a:pPr marL="171450" indent="-171450">
              <a:buFont typeface="Arial" panose="020B0604020202020204" pitchFamily="34" charset="0"/>
              <a:buChar char="•"/>
            </a:pPr>
            <a:r>
              <a:rPr lang="en-US" b="0" i="0" u="sng" baseline="0" dirty="0"/>
              <a:t>Culture</a:t>
            </a:r>
            <a:r>
              <a:rPr lang="en-US" b="0" i="0" u="none" baseline="0" dirty="0"/>
              <a:t>: The use of verbal language may be different depending on culture. What are some examples?</a:t>
            </a:r>
          </a:p>
          <a:p>
            <a:pPr marL="171450" indent="-171450">
              <a:buFont typeface="Arial" panose="020B0604020202020204" pitchFamily="34" charset="0"/>
              <a:buChar char="•"/>
            </a:pPr>
            <a:r>
              <a:rPr lang="en-US" b="0" i="0" u="sng" baseline="0" dirty="0"/>
              <a:t>Communicating in a second or third language</a:t>
            </a:r>
            <a:r>
              <a:rPr lang="en-US" b="0" i="0" u="none" baseline="0" dirty="0"/>
              <a:t>: How one uses words in trying to communicate in another language that is not familiar. What assumptions do we make about people when </a:t>
            </a:r>
            <a:r>
              <a:rPr lang="en-US" b="0" i="0" u="none" baseline="0" dirty="0" smtClean="0"/>
              <a:t>their </a:t>
            </a:r>
            <a:r>
              <a:rPr lang="en-US" b="0" i="0" u="none" baseline="0" dirty="0"/>
              <a:t>use of spoken language is different?</a:t>
            </a:r>
          </a:p>
          <a:p>
            <a:pPr marL="171450" indent="-171450">
              <a:buFont typeface="Arial" panose="020B0604020202020204" pitchFamily="34" charset="0"/>
              <a:buChar char="•"/>
            </a:pPr>
            <a:r>
              <a:rPr lang="en-US" b="0" i="0" u="sng" baseline="0" dirty="0"/>
              <a:t>Vocal pitch </a:t>
            </a:r>
            <a:r>
              <a:rPr lang="en-US" b="0" i="0" u="none" baseline="0" dirty="0"/>
              <a:t>is particularly relevant when working with </a:t>
            </a:r>
            <a:r>
              <a:rPr lang="en-US" b="0" i="0" u="none" baseline="0" dirty="0" smtClean="0"/>
              <a:t>elderly people </a:t>
            </a:r>
            <a:r>
              <a:rPr lang="en-US" b="0" i="0" u="none" baseline="0" dirty="0"/>
              <a:t>because of what they may hear. For </a:t>
            </a:r>
            <a:r>
              <a:rPr lang="en-US" b="0" i="0" u="none" baseline="0" dirty="0" smtClean="0"/>
              <a:t>example, they may not be able to pick up on high pitch tones as readily as low pitched.</a:t>
            </a:r>
            <a:endParaRPr lang="en-US" b="0" i="0" u="none" baseline="0" dirty="0"/>
          </a:p>
          <a:p>
            <a:pPr marL="171450" indent="-171450">
              <a:buFont typeface="Arial" panose="020B0604020202020204" pitchFamily="34" charset="0"/>
              <a:buChar char="•"/>
            </a:pPr>
            <a:endParaRPr lang="en-US" b="0" i="0" u="none"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4</a:t>
            </a:fld>
            <a:endParaRPr lang="en-CA" dirty="0"/>
          </a:p>
        </p:txBody>
      </p:sp>
    </p:spTree>
    <p:extLst>
      <p:ext uri="{BB962C8B-B14F-4D97-AF65-F5344CB8AC3E}">
        <p14:creationId xmlns:p14="http://schemas.microsoft.com/office/powerpoint/2010/main" val="46103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r>
              <a:rPr lang="en-US" b="0" dirty="0" smtClean="0"/>
              <a:t>Depending on your audience, you might want to</a:t>
            </a:r>
            <a:r>
              <a:rPr lang="en-US" b="0" baseline="0" dirty="0" smtClean="0"/>
              <a:t> encourage discussion.  Ask them to give examples of how they have promoted active listening, when they have prohibited it, and what the outcome was in either situation. If people do not engage in discussion, this would be a good opportunity to provide examples from the facilitator’s experience.</a:t>
            </a:r>
            <a:endParaRPr lang="en-US" b="0" dirty="0" smtClean="0"/>
          </a:p>
          <a:p>
            <a:endParaRPr lang="en-US" b="1" dirty="0" smtClean="0"/>
          </a:p>
          <a:p>
            <a:r>
              <a:rPr lang="en-US" b="1" u="sng" dirty="0" smtClean="0"/>
              <a:t>Reference</a:t>
            </a:r>
            <a:r>
              <a:rPr lang="en-US" b="1" u="sng" dirty="0"/>
              <a:t>:</a:t>
            </a:r>
          </a:p>
          <a:p>
            <a:r>
              <a:rPr lang="en-US" dirty="0"/>
              <a:t>Chute,</a:t>
            </a:r>
            <a:r>
              <a:rPr lang="en-US" baseline="0" dirty="0"/>
              <a:t> A. (2015). </a:t>
            </a:r>
            <a:r>
              <a:rPr lang="en-US" i="1" baseline="0" dirty="0"/>
              <a:t>Communication: At the heart of nursing practice. </a:t>
            </a:r>
            <a:r>
              <a:rPr lang="en-US" i="0" baseline="0" dirty="0"/>
              <a:t>pp. 611.</a:t>
            </a:r>
            <a:r>
              <a:rPr lang="en-US" i="1" baseline="0" dirty="0"/>
              <a:t>  </a:t>
            </a:r>
            <a:r>
              <a:rPr lang="en-US" i="0" baseline="0" dirty="0"/>
              <a:t>In Gregory, D., Raymond-Seniuk, C., Patrick, L., &amp;  Stephen, T.  </a:t>
            </a:r>
            <a:r>
              <a:rPr lang="en-US" i="1" baseline="0" dirty="0"/>
              <a:t>Fundamentals: Perspectives on the art and science of Canadian nursing. </a:t>
            </a:r>
            <a:r>
              <a:rPr lang="en-US" i="0" baseline="0" dirty="0"/>
              <a:t>Philadelphia: Wolters Kluwer.</a:t>
            </a:r>
          </a:p>
          <a:p>
            <a:endParaRPr lang="en-US" i="0" baseline="0" dirty="0"/>
          </a:p>
          <a:p>
            <a:endParaRPr lang="en-CA" dirty="0"/>
          </a:p>
        </p:txBody>
      </p:sp>
      <p:sp>
        <p:nvSpPr>
          <p:cNvPr id="4" name="Slide Number Placeholder 3"/>
          <p:cNvSpPr>
            <a:spLocks noGrp="1"/>
          </p:cNvSpPr>
          <p:nvPr>
            <p:ph type="sldNum" sz="quarter" idx="10"/>
          </p:nvPr>
        </p:nvSpPr>
        <p:spPr/>
        <p:txBody>
          <a:bodyPr/>
          <a:lstStyle/>
          <a:p>
            <a:fld id="{EAEAEC44-46E6-459A-B4F1-59EA71212378}" type="slidenum">
              <a:rPr lang="en-US" smtClean="0"/>
              <a:pPr/>
              <a:t>7</a:t>
            </a:fld>
            <a:endParaRPr lang="en-US" dirty="0"/>
          </a:p>
        </p:txBody>
      </p:sp>
    </p:spTree>
    <p:extLst>
      <p:ext uri="{BB962C8B-B14F-4D97-AF65-F5344CB8AC3E}">
        <p14:creationId xmlns:p14="http://schemas.microsoft.com/office/powerpoint/2010/main" val="65771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Notes:</a:t>
            </a:r>
          </a:p>
          <a:p>
            <a:pPr marL="171450" indent="-171450">
              <a:buFont typeface="Arial" panose="020B0604020202020204" pitchFamily="34" charset="0"/>
              <a:buChar char="•"/>
            </a:pPr>
            <a:r>
              <a:rPr lang="en-US" b="0" u="none" baseline="0" dirty="0" smtClean="0"/>
              <a:t>The focus </a:t>
            </a:r>
            <a:r>
              <a:rPr lang="en-US" b="0" u="none" baseline="0" dirty="0"/>
              <a:t>is on being assertive and not blaming.</a:t>
            </a:r>
          </a:p>
          <a:p>
            <a:pPr marL="171450" indent="-171450">
              <a:buFont typeface="Arial" panose="020B0604020202020204" pitchFamily="34" charset="0"/>
              <a:buChar char="•"/>
            </a:pPr>
            <a:r>
              <a:rPr lang="en-US" b="0" u="none" baseline="0" dirty="0"/>
              <a:t>Get participants to do a mock scenario in which they have to tell the person beside them </a:t>
            </a:r>
            <a:r>
              <a:rPr lang="en-US" b="0" u="none" baseline="0" dirty="0" smtClean="0"/>
              <a:t>that they do not like something that that person has done. </a:t>
            </a:r>
            <a:endParaRPr lang="en-US" b="0" u="none" baseline="0" dirty="0"/>
          </a:p>
          <a:p>
            <a:pPr marL="171450" indent="-171450">
              <a:buFont typeface="Arial" panose="020B0604020202020204" pitchFamily="34" charset="0"/>
              <a:buChar char="•"/>
            </a:pPr>
            <a:r>
              <a:rPr lang="en-US" b="0" u="none" baseline="0" dirty="0"/>
              <a:t>Stay on focus. Do not </a:t>
            </a:r>
            <a:r>
              <a:rPr lang="en-US" b="0" u="none" baseline="0" dirty="0" smtClean="0"/>
              <a:t>deviate </a:t>
            </a:r>
            <a:r>
              <a:rPr lang="en-US" b="0" u="none" baseline="0" dirty="0"/>
              <a:t>from the purpose of the meeting or discussion.</a:t>
            </a:r>
          </a:p>
          <a:p>
            <a:pPr marL="171450" indent="-171450">
              <a:buFont typeface="Arial" panose="020B0604020202020204" pitchFamily="34" charset="0"/>
              <a:buChar char="•"/>
            </a:pPr>
            <a:r>
              <a:rPr lang="en-US" b="0" u="none" baseline="0" dirty="0"/>
              <a:t>Everything that we do is </a:t>
            </a:r>
            <a:r>
              <a:rPr lang="en-US" b="0" u="none" baseline="0" dirty="0" smtClean="0"/>
              <a:t>“give </a:t>
            </a:r>
            <a:r>
              <a:rPr lang="en-US" b="0" u="none" baseline="0" dirty="0"/>
              <a:t>and </a:t>
            </a:r>
            <a:r>
              <a:rPr lang="en-US" b="0" u="none" baseline="0" dirty="0" smtClean="0"/>
              <a:t>take”. </a:t>
            </a:r>
            <a:r>
              <a:rPr lang="en-US" b="0" u="none" baseline="0" dirty="0"/>
              <a:t>Propose some solutions. </a:t>
            </a:r>
          </a:p>
          <a:p>
            <a:pPr marL="171450" indent="-171450">
              <a:buFont typeface="Arial" panose="020B0604020202020204" pitchFamily="34" charset="0"/>
              <a:buChar char="•"/>
            </a:pPr>
            <a:r>
              <a:rPr lang="en-US" b="0" u="none" baseline="0" dirty="0"/>
              <a:t>Consequence – If something does not change here is what will happen (i.e. I cannot keep you in the position, I cannot help with the situation, things will not change etc.)</a:t>
            </a:r>
            <a:endParaRPr lang="en-CA"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8</a:t>
            </a:fld>
            <a:endParaRPr lang="en-CA" dirty="0"/>
          </a:p>
        </p:txBody>
      </p:sp>
    </p:spTree>
    <p:extLst>
      <p:ext uri="{BB962C8B-B14F-4D97-AF65-F5344CB8AC3E}">
        <p14:creationId xmlns:p14="http://schemas.microsoft.com/office/powerpoint/2010/main" val="38615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Notes:</a:t>
            </a:r>
          </a:p>
          <a:p>
            <a:pPr marL="171450" indent="-171450">
              <a:buFont typeface="Arial" panose="020B0604020202020204" pitchFamily="34" charset="0"/>
              <a:buChar char="•"/>
            </a:pPr>
            <a:r>
              <a:rPr lang="en-US" b="0" u="none" baseline="0" dirty="0"/>
              <a:t>Ask participants to reflect on a time when they received both </a:t>
            </a:r>
            <a:r>
              <a:rPr lang="en-US" b="0" u="none" baseline="0" dirty="0" smtClean="0"/>
              <a:t>effective </a:t>
            </a:r>
            <a:r>
              <a:rPr lang="en-US" b="0" u="none" baseline="0" dirty="0"/>
              <a:t>and </a:t>
            </a:r>
            <a:r>
              <a:rPr lang="en-US" b="0" u="none" baseline="0" dirty="0" smtClean="0"/>
              <a:t>ineffective </a:t>
            </a:r>
            <a:r>
              <a:rPr lang="en-US" b="0" u="none" baseline="0" dirty="0"/>
              <a:t>feedback – how did it make them feel?</a:t>
            </a:r>
          </a:p>
          <a:p>
            <a:pPr marL="171450" indent="-171450">
              <a:buFont typeface="Arial" panose="020B0604020202020204" pitchFamily="34" charset="0"/>
              <a:buChar char="•"/>
            </a:pPr>
            <a:r>
              <a:rPr lang="en-US" b="0" u="none" baseline="0" dirty="0"/>
              <a:t>Review how to </a:t>
            </a:r>
            <a:r>
              <a:rPr lang="en-US" b="0" u="none" baseline="0" dirty="0" smtClean="0"/>
              <a:t>provide feedback.  </a:t>
            </a:r>
            <a:r>
              <a:rPr lang="en-US" b="0" u="none" baseline="0" dirty="0"/>
              <a:t>Explain what is meant by frequently. The number one complaint from students is that they do not always know how they are doing. Any feedback is better than none – not knowing is more stressful.</a:t>
            </a:r>
          </a:p>
          <a:p>
            <a:pPr marL="171450" indent="-171450">
              <a:buFont typeface="Arial" panose="020B0604020202020204" pitchFamily="34" charset="0"/>
              <a:buChar char="•"/>
            </a:pPr>
            <a:r>
              <a:rPr lang="en-US" b="0" u="none" baseline="0" dirty="0"/>
              <a:t>Can we all remember a time when we were reproached in public or when we saw this happened to others? </a:t>
            </a:r>
            <a:r>
              <a:rPr lang="en-US" b="0" u="none" baseline="0" dirty="0" smtClean="0"/>
              <a:t>How </a:t>
            </a:r>
            <a:r>
              <a:rPr lang="en-US" b="0" u="none" baseline="0" dirty="0"/>
              <a:t>did it make you feel?</a:t>
            </a:r>
            <a:endParaRPr lang="en-CA"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10</a:t>
            </a:fld>
            <a:endParaRPr lang="en-CA" dirty="0"/>
          </a:p>
        </p:txBody>
      </p:sp>
    </p:spTree>
    <p:extLst>
      <p:ext uri="{BB962C8B-B14F-4D97-AF65-F5344CB8AC3E}">
        <p14:creationId xmlns:p14="http://schemas.microsoft.com/office/powerpoint/2010/main" val="308008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Activity</a:t>
            </a:r>
            <a:r>
              <a:rPr lang="en-CA" b="1" u="none" baseline="0" dirty="0"/>
              <a:t>: </a:t>
            </a:r>
            <a:endParaRPr lang="en-CA" b="1" u="none" baseline="0" dirty="0" smtClean="0"/>
          </a:p>
          <a:p>
            <a:r>
              <a:rPr lang="en-CA" baseline="0" dirty="0" smtClean="0"/>
              <a:t>The </a:t>
            </a:r>
            <a:r>
              <a:rPr lang="en-CA" baseline="0" dirty="0"/>
              <a:t>following two slides describe a scenario in which an RN must give a PSW feedback after receiving complaints about her performance</a:t>
            </a:r>
            <a:r>
              <a:rPr lang="en-CA" baseline="0" dirty="0" smtClean="0"/>
              <a:t>. This activity takes approximately 15 minutes.</a:t>
            </a:r>
          </a:p>
          <a:p>
            <a:endParaRPr lang="en-CA" baseline="0" dirty="0" smtClean="0"/>
          </a:p>
          <a:p>
            <a:r>
              <a:rPr lang="en-US" baseline="0" dirty="0" smtClean="0"/>
              <a:t>Ask participants to create groups of five and then have each member select a role to act out the scenario.</a:t>
            </a:r>
            <a:endParaRPr lang="en-CA" baseline="0" dirty="0" smtClean="0"/>
          </a:p>
          <a:p>
            <a:endParaRPr lang="en-CA" baseline="0" dirty="0" smtClean="0"/>
          </a:p>
          <a:p>
            <a:pPr marL="171450" indent="-171450">
              <a:buFont typeface="Arial" panose="020B0604020202020204" pitchFamily="34" charset="0"/>
              <a:buChar char="•"/>
            </a:pPr>
            <a:r>
              <a:rPr lang="en-CA" baseline="0" dirty="0" smtClean="0"/>
              <a:t>Participant 1: plays Sara, PSW</a:t>
            </a:r>
          </a:p>
          <a:p>
            <a:pPr marL="171450" indent="-171450">
              <a:buFont typeface="Arial" panose="020B0604020202020204" pitchFamily="34" charset="0"/>
              <a:buChar char="•"/>
            </a:pPr>
            <a:r>
              <a:rPr lang="en-CA" baseline="0" dirty="0" smtClean="0"/>
              <a:t>Participant 2: plays Paul, RN</a:t>
            </a:r>
          </a:p>
          <a:p>
            <a:pPr marL="171450" indent="-171450">
              <a:buFont typeface="Arial" panose="020B0604020202020204" pitchFamily="34" charset="0"/>
              <a:buChar char="•"/>
            </a:pPr>
            <a:r>
              <a:rPr lang="en-CA" baseline="0" dirty="0" smtClean="0"/>
              <a:t>Participant 3: plays another PSW who has complained about Sara.</a:t>
            </a:r>
          </a:p>
          <a:p>
            <a:pPr marL="171450" indent="-171450">
              <a:buFont typeface="Arial" panose="020B0604020202020204" pitchFamily="34" charset="0"/>
              <a:buChar char="•"/>
            </a:pPr>
            <a:r>
              <a:rPr lang="en-CA" baseline="0" dirty="0" smtClean="0"/>
              <a:t>Participants 4 and 5: Observers who provide feedback to those who are role playing.</a:t>
            </a:r>
            <a:endParaRPr lang="en-CA" dirty="0" smtClean="0"/>
          </a:p>
          <a:p>
            <a:endParaRPr lang="en-CA" u="sng" baseline="0" dirty="0"/>
          </a:p>
          <a:p>
            <a:r>
              <a:rPr lang="en-CA" b="1" u="sng" baseline="0" dirty="0"/>
              <a:t>Objective</a:t>
            </a:r>
            <a:r>
              <a:rPr lang="en-CA" b="1" u="none" baseline="0" dirty="0"/>
              <a:t>: </a:t>
            </a:r>
            <a:endParaRPr lang="en-CA" b="1" u="none" baseline="0" dirty="0" smtClean="0"/>
          </a:p>
          <a:p>
            <a:r>
              <a:rPr lang="en-CA" b="0" u="none" baseline="0" dirty="0" smtClean="0"/>
              <a:t>The objective of this activity is t</a:t>
            </a:r>
            <a:r>
              <a:rPr lang="en-CA" b="0" baseline="0" dirty="0" smtClean="0"/>
              <a:t>o </a:t>
            </a:r>
            <a:r>
              <a:rPr lang="en-CA" b="0" baseline="0" dirty="0"/>
              <a:t>practice </a:t>
            </a:r>
            <a:r>
              <a:rPr lang="en-CA" b="0" baseline="0" dirty="0" smtClean="0"/>
              <a:t>providing </a:t>
            </a:r>
            <a:r>
              <a:rPr lang="en-CA" b="0" baseline="0" dirty="0"/>
              <a:t>feedback.</a:t>
            </a:r>
          </a:p>
          <a:p>
            <a:endParaRPr lang="en-CA"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11</a:t>
            </a:fld>
            <a:endParaRPr lang="en-CA" dirty="0"/>
          </a:p>
        </p:txBody>
      </p:sp>
    </p:spTree>
    <p:extLst>
      <p:ext uri="{BB962C8B-B14F-4D97-AF65-F5344CB8AC3E}">
        <p14:creationId xmlns:p14="http://schemas.microsoft.com/office/powerpoint/2010/main" val="253732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12</a:t>
            </a:fld>
            <a:endParaRPr lang="en-CA" dirty="0"/>
          </a:p>
        </p:txBody>
      </p:sp>
    </p:spTree>
    <p:extLst>
      <p:ext uri="{BB962C8B-B14F-4D97-AF65-F5344CB8AC3E}">
        <p14:creationId xmlns:p14="http://schemas.microsoft.com/office/powerpoint/2010/main" val="154999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endParaRPr lang="en-CA" b="1" u="sng" dirty="0"/>
          </a:p>
          <a:p>
            <a:pPr marL="171450" indent="-171450">
              <a:buFont typeface="Arial" panose="020B0604020202020204" pitchFamily="34" charset="0"/>
              <a:buChar char="•"/>
            </a:pPr>
            <a:r>
              <a:rPr lang="en-US" u="none" dirty="0"/>
              <a:t>People are busy and one of the major complaints about meetings</a:t>
            </a:r>
            <a:r>
              <a:rPr lang="en-US" u="none" baseline="0" dirty="0"/>
              <a:t> and teamwork is that both require a lot of time and often there is no solution.</a:t>
            </a:r>
          </a:p>
          <a:p>
            <a:pPr marL="171450" indent="-171450">
              <a:buFont typeface="Arial" panose="020B0604020202020204" pitchFamily="34" charset="0"/>
              <a:buChar char="•"/>
            </a:pPr>
            <a:r>
              <a:rPr lang="en-US" u="none" baseline="0" dirty="0"/>
              <a:t>That is why it is essential to establish ground rules from the beginning.</a:t>
            </a:r>
          </a:p>
          <a:p>
            <a:pPr marL="171450" indent="-171450">
              <a:buFont typeface="Arial" panose="020B0604020202020204" pitchFamily="34" charset="0"/>
              <a:buChar char="•"/>
            </a:pPr>
            <a:r>
              <a:rPr lang="en-US" u="none" baseline="0" dirty="0"/>
              <a:t>Share the leadership role. Take turns setting terms and conditions.</a:t>
            </a:r>
            <a:endParaRPr lang="en-CA"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14</a:t>
            </a:fld>
            <a:endParaRPr lang="en-CA" dirty="0"/>
          </a:p>
        </p:txBody>
      </p:sp>
    </p:spTree>
    <p:extLst>
      <p:ext uri="{BB962C8B-B14F-4D97-AF65-F5344CB8AC3E}">
        <p14:creationId xmlns:p14="http://schemas.microsoft.com/office/powerpoint/2010/main" val="15824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78443"/>
            <a:ext cx="7772400" cy="1014094"/>
          </a:xfrm>
        </p:spPr>
        <p:txBody>
          <a:bodyPr anchor="t">
            <a:normAutofit/>
          </a:bodyPr>
          <a:lstStyle>
            <a:lvl1pPr algn="l">
              <a:defRPr sz="3800" cap="all" baseline="0">
                <a:solidFill>
                  <a:srgbClr val="6E6F72"/>
                </a:solidFill>
              </a:defRPr>
            </a:lvl1pPr>
          </a:lstStyle>
          <a:p>
            <a:r>
              <a:rPr lang="en-US" dirty="0"/>
              <a:t>Click to edit Master title style</a:t>
            </a:r>
          </a:p>
        </p:txBody>
      </p:sp>
      <p:pic>
        <p:nvPicPr>
          <p:cNvPr id="6" name="Picture 5" descr="CLRI_Logo.png"/>
          <p:cNvPicPr>
            <a:picLocks noChangeAspect="1"/>
          </p:cNvPicPr>
          <p:nvPr userDrawn="1"/>
        </p:nvPicPr>
        <p:blipFill>
          <a:blip r:embed="rId2"/>
          <a:stretch>
            <a:fillRect/>
          </a:stretch>
        </p:blipFill>
        <p:spPr>
          <a:xfrm>
            <a:off x="5823250" y="5992474"/>
            <a:ext cx="2948921" cy="588576"/>
          </a:xfrm>
          <a:prstGeom prst="rect">
            <a:avLst/>
          </a:prstGeom>
        </p:spPr>
      </p:pic>
      <p:pic>
        <p:nvPicPr>
          <p:cNvPr id="5" name="Picture 4" descr="TitlePg_BG.jpg"/>
          <p:cNvPicPr>
            <a:picLocks noChangeAspect="1"/>
          </p:cNvPicPr>
          <p:nvPr userDrawn="1"/>
        </p:nvPicPr>
        <p:blipFill>
          <a:blip r:embed="rId3"/>
          <a:stretch>
            <a:fillRect/>
          </a:stretch>
        </p:blipFill>
        <p:spPr>
          <a:xfrm>
            <a:off x="0" y="1318137"/>
            <a:ext cx="9144000" cy="467407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pic>
        <p:nvPicPr>
          <p:cNvPr id="14" name="Picture 13" descr="Header_Green.jpg"/>
          <p:cNvPicPr>
            <a:picLocks noChangeAspect="1"/>
          </p:cNvPicPr>
          <p:nvPr userDrawn="1"/>
        </p:nvPicPr>
        <p:blipFill>
          <a:blip r:embed="rId4"/>
          <a:stretch>
            <a:fillRect/>
          </a:stretch>
        </p:blipFill>
        <p:spPr>
          <a:xfrm>
            <a:off x="0" y="0"/>
            <a:ext cx="9144000" cy="402202"/>
          </a:xfrm>
          <a:prstGeom prst="rect">
            <a:avLst/>
          </a:prstGeom>
        </p:spPr>
      </p:pic>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2" name="Picture 11" descr="Header_Grey.jpg"/>
          <p:cNvPicPr>
            <a:picLocks noChangeAspect="1"/>
          </p:cNvPicPr>
          <p:nvPr userDrawn="1"/>
        </p:nvPicPr>
        <p:blipFill>
          <a:blip r:embed="rId4"/>
          <a:stretch>
            <a:fillRect/>
          </a:stretch>
        </p:blipFill>
        <p:spPr>
          <a:xfrm>
            <a:off x="0" y="-9055"/>
            <a:ext cx="9144000" cy="4022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27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DB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9" name="Picture 8"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12" name="TextBox 11"/>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3" name="Picture 12" descr="Header_Green.jpg"/>
          <p:cNvPicPr>
            <a:picLocks noChangeAspect="1"/>
          </p:cNvPicPr>
          <p:nvPr userDrawn="1"/>
        </p:nvPicPr>
        <p:blipFill>
          <a:blip r:embed="rId4"/>
          <a:stretch>
            <a:fillRect/>
          </a:stretch>
        </p:blipFill>
        <p:spPr>
          <a:xfrm>
            <a:off x="0" y="0"/>
            <a:ext cx="9144000" cy="4022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BackPg_BG.jpg"/>
          <p:cNvPicPr>
            <a:picLocks noChangeAspect="1"/>
          </p:cNvPicPr>
          <p:nvPr userDrawn="1"/>
        </p:nvPicPr>
        <p:blipFill>
          <a:blip r:embed="rId2"/>
          <a:stretch>
            <a:fillRect/>
          </a:stretch>
        </p:blipFill>
        <p:spPr>
          <a:xfrm>
            <a:off x="0" y="-52194"/>
            <a:ext cx="9144000" cy="6050280"/>
          </a:xfrm>
          <a:prstGeom prst="rect">
            <a:avLst/>
          </a:prstGeom>
        </p:spPr>
      </p:pic>
      <p:pic>
        <p:nvPicPr>
          <p:cNvPr id="9" name="Picture 8" descr="CLRI_Logo.png"/>
          <p:cNvPicPr>
            <a:picLocks noChangeAspect="1"/>
          </p:cNvPicPr>
          <p:nvPr userDrawn="1"/>
        </p:nvPicPr>
        <p:blipFill>
          <a:blip r:embed="rId3"/>
          <a:stretch>
            <a:fillRect/>
          </a:stretch>
        </p:blipFill>
        <p:spPr>
          <a:xfrm>
            <a:off x="5823250" y="5992474"/>
            <a:ext cx="2948921" cy="588576"/>
          </a:xfrm>
          <a:prstGeom prst="rect">
            <a:avLst/>
          </a:prstGeom>
        </p:spPr>
      </p:pic>
      <p:pic>
        <p:nvPicPr>
          <p:cNvPr id="6" name="Picture 5" descr="BackPg_BG.jpg"/>
          <p:cNvPicPr>
            <a:picLocks noChangeAspect="1"/>
          </p:cNvPicPr>
          <p:nvPr userDrawn="1"/>
        </p:nvPicPr>
        <p:blipFill>
          <a:blip r:embed="rId4"/>
          <a:stretch>
            <a:fillRect/>
          </a:stretch>
        </p:blipFill>
        <p:spPr>
          <a:xfrm>
            <a:off x="564696" y="-56483"/>
            <a:ext cx="2462784" cy="59618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A8ECD-8FF7-3C4D-B69A-79D5E07D2515}" type="datetimeFigureOut">
              <a:rPr lang="en-US" smtClean="0"/>
              <a:pPr/>
              <a:t>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422D0-3FD8-F448-A3FA-9ABDFE40D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52" r:id="rId6"/>
    <p:sldLayoutId id="2147483664" r:id="rId7"/>
  </p:sldLayoutIdLst>
  <p:txStyles>
    <p:titleStyle>
      <a:lvl1pPr algn="l" defTabSz="457200" rtl="0" eaLnBrk="1" latinLnBrk="0" hangingPunct="1">
        <a:spcBef>
          <a:spcPct val="0"/>
        </a:spcBef>
        <a:buNone/>
        <a:defRPr sz="3800" kern="1200" cap="all">
          <a:solidFill>
            <a:srgbClr val="6E6F7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Leadership in LTC</a:t>
            </a:r>
            <a:br>
              <a:rPr lang="en-US" sz="4000" dirty="0"/>
            </a:br>
            <a:r>
              <a:rPr lang="en-US" sz="2000" dirty="0"/>
              <a:t>Module 3</a:t>
            </a:r>
            <a:endParaRPr lang="en-US" dirty="0"/>
          </a:p>
        </p:txBody>
      </p:sp>
      <p:sp>
        <p:nvSpPr>
          <p:cNvPr id="3" name="Date Placeholder 3"/>
          <p:cNvSpPr txBox="1">
            <a:spLocks/>
          </p:cNvSpPr>
          <p:nvPr/>
        </p:nvSpPr>
        <p:spPr>
          <a:xfrm>
            <a:off x="457199" y="6143006"/>
            <a:ext cx="4561671" cy="501649"/>
          </a:xfrm>
          <a:prstGeom prst="rect">
            <a:avLst/>
          </a:prstGeom>
        </p:spPr>
        <p:txBody>
          <a:bodyPr vert="horz" lIns="91440" tIns="45720" rIns="91440" bIns="45720" rtlCol="0" anchor="t"/>
          <a:lstStyle>
            <a:lvl1pPr>
              <a:defRPr sz="1600" cap="all">
                <a:solidFill>
                  <a:srgbClr val="6E6F7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6E6F72"/>
                </a:solidFill>
                <a:effectLst/>
                <a:uLnTx/>
                <a:uFillTx/>
                <a:latin typeface="+mn-lt"/>
                <a:ea typeface="+mn-ea"/>
                <a:cs typeface="+mn-cs"/>
              </a:rPr>
              <a:t>Presented by: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0480" y="5934583"/>
            <a:ext cx="1865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656" y="5934583"/>
            <a:ext cx="1865376" cy="619628"/>
          </a:xfrm>
          <a:prstGeom prst="rect">
            <a:avLst/>
          </a:prstGeom>
        </p:spPr>
      </p:pic>
    </p:spTree>
    <p:extLst>
      <p:ext uri="{BB962C8B-B14F-4D97-AF65-F5344CB8AC3E}">
        <p14:creationId xmlns:p14="http://schemas.microsoft.com/office/powerpoint/2010/main" val="1398582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
            <a:ext cx="6781800" cy="1600200"/>
          </a:xfrm>
        </p:spPr>
        <p:txBody>
          <a:bodyPr/>
          <a:lstStyle/>
          <a:p>
            <a:r>
              <a:rPr lang="en-US" dirty="0"/>
              <a:t>Effective Feedback</a:t>
            </a:r>
          </a:p>
        </p:txBody>
      </p:sp>
      <p:sp>
        <p:nvSpPr>
          <p:cNvPr id="3" name="Content Placeholder 2"/>
          <p:cNvSpPr>
            <a:spLocks noGrp="1"/>
          </p:cNvSpPr>
          <p:nvPr>
            <p:ph idx="1"/>
          </p:nvPr>
        </p:nvSpPr>
        <p:spPr>
          <a:xfrm>
            <a:off x="838200" y="832104"/>
            <a:ext cx="5257800" cy="4533388"/>
          </a:xfrm>
        </p:spPr>
        <p:txBody>
          <a:bodyPr>
            <a:normAutofit fontScale="85000" lnSpcReduction="10000"/>
          </a:bodyPr>
          <a:lstStyle/>
          <a:p>
            <a:pPr>
              <a:spcAft>
                <a:spcPts val="600"/>
              </a:spcAft>
            </a:pPr>
            <a:r>
              <a:rPr lang="en-US" dirty="0"/>
              <a:t>Give immediately</a:t>
            </a:r>
          </a:p>
          <a:p>
            <a:pPr>
              <a:spcAft>
                <a:spcPts val="600"/>
              </a:spcAft>
            </a:pPr>
            <a:r>
              <a:rPr lang="en-US" dirty="0"/>
              <a:t>Provide it frequently</a:t>
            </a:r>
          </a:p>
          <a:p>
            <a:pPr>
              <a:spcAft>
                <a:spcPts val="600"/>
              </a:spcAft>
            </a:pPr>
            <a:r>
              <a:rPr lang="en-US" dirty="0"/>
              <a:t>Give negative feedback privately and respectfully – without anger</a:t>
            </a:r>
          </a:p>
          <a:p>
            <a:pPr>
              <a:spcAft>
                <a:spcPts val="600"/>
              </a:spcAft>
            </a:pPr>
            <a:r>
              <a:rPr lang="en-US" dirty="0"/>
              <a:t>Be objective</a:t>
            </a:r>
          </a:p>
          <a:p>
            <a:pPr>
              <a:spcAft>
                <a:spcPts val="600"/>
              </a:spcAft>
            </a:pPr>
            <a:r>
              <a:rPr lang="en-US" dirty="0"/>
              <a:t>Stay focused on the event not the individual</a:t>
            </a:r>
          </a:p>
          <a:p>
            <a:pPr>
              <a:spcAft>
                <a:spcPts val="600"/>
              </a:spcAft>
            </a:pPr>
            <a:r>
              <a:rPr lang="en-US" dirty="0"/>
              <a:t>Base on observable behaviour</a:t>
            </a:r>
          </a:p>
          <a:p>
            <a:pPr>
              <a:spcAft>
                <a:spcPts val="600"/>
              </a:spcAft>
            </a:pPr>
            <a:r>
              <a:rPr lang="en-US" dirty="0"/>
              <a:t>Include plan for change (lesson plan)</a:t>
            </a:r>
          </a:p>
          <a:p>
            <a:pPr>
              <a:spcAft>
                <a:spcPts val="600"/>
              </a:spcAft>
            </a:pPr>
            <a:r>
              <a:rPr lang="en-US" dirty="0"/>
              <a:t>Accept feedback in return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54324"/>
            <a:ext cx="2295525" cy="1622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029" y="609600"/>
            <a:ext cx="2405171" cy="218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0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7264"/>
            <a:ext cx="7696200" cy="762000"/>
          </a:xfrm>
        </p:spPr>
        <p:txBody>
          <a:bodyPr>
            <a:normAutofit/>
          </a:bodyPr>
          <a:lstStyle/>
          <a:p>
            <a:r>
              <a:rPr lang="en-US" sz="4000" dirty="0" smtClean="0"/>
              <a:t>ACTIVITY: </a:t>
            </a:r>
            <a:r>
              <a:rPr lang="en-US" sz="4000" dirty="0" smtClean="0">
                <a:solidFill>
                  <a:srgbClr val="FDBA1E"/>
                </a:solidFill>
              </a:rPr>
              <a:t>Scenario </a:t>
            </a:r>
            <a:r>
              <a:rPr lang="en-US" sz="4000" dirty="0">
                <a:solidFill>
                  <a:srgbClr val="FDBA1E"/>
                </a:solidFill>
              </a:rPr>
              <a:t>#1 </a:t>
            </a:r>
            <a:r>
              <a:rPr lang="en-US" sz="4000" dirty="0" smtClean="0">
                <a:solidFill>
                  <a:srgbClr val="FDBA1E"/>
                </a:solidFill>
              </a:rPr>
              <a:t> </a:t>
            </a:r>
            <a:r>
              <a:rPr lang="en-US" sz="4000" dirty="0">
                <a:solidFill>
                  <a:srgbClr val="FDBA1E"/>
                </a:solidFill>
              </a:rPr>
              <a:t>(</a:t>
            </a:r>
            <a:r>
              <a:rPr lang="en-US" sz="4000" dirty="0" smtClean="0">
                <a:solidFill>
                  <a:srgbClr val="FDBA1E"/>
                </a:solidFill>
              </a:rPr>
              <a:t>Sara)</a:t>
            </a:r>
            <a:endParaRPr lang="en-CA" sz="4000" dirty="0">
              <a:solidFill>
                <a:srgbClr val="FDBA1E"/>
              </a:solidFill>
            </a:endParaRPr>
          </a:p>
        </p:txBody>
      </p:sp>
      <p:sp>
        <p:nvSpPr>
          <p:cNvPr id="3" name="Content Placeholder 2"/>
          <p:cNvSpPr>
            <a:spLocks noGrp="1"/>
          </p:cNvSpPr>
          <p:nvPr>
            <p:ph idx="1"/>
          </p:nvPr>
        </p:nvSpPr>
        <p:spPr>
          <a:xfrm>
            <a:off x="304800" y="856488"/>
            <a:ext cx="8610600" cy="5486400"/>
          </a:xfrm>
        </p:spPr>
        <p:txBody>
          <a:bodyPr>
            <a:normAutofit/>
          </a:bodyPr>
          <a:lstStyle/>
          <a:p>
            <a:pPr>
              <a:spcAft>
                <a:spcPts val="1000"/>
              </a:spcAft>
            </a:pPr>
            <a:r>
              <a:rPr lang="en-CA" sz="2300" dirty="0" smtClean="0"/>
              <a:t>Sara </a:t>
            </a:r>
            <a:r>
              <a:rPr lang="en-CA" sz="2300" dirty="0"/>
              <a:t>is a  PSW working on a LTC unit and she has been very slow to finish her tasks. She is scared of the staff and afraid to ask for help. </a:t>
            </a:r>
          </a:p>
          <a:p>
            <a:pPr>
              <a:spcAft>
                <a:spcPts val="1000"/>
              </a:spcAft>
            </a:pPr>
            <a:r>
              <a:rPr lang="en-CA" sz="2300" dirty="0" smtClean="0"/>
              <a:t>The </a:t>
            </a:r>
            <a:r>
              <a:rPr lang="en-CA" sz="2300" dirty="0"/>
              <a:t>charge nurse has been asked to speak with her.</a:t>
            </a:r>
          </a:p>
          <a:p>
            <a:pPr>
              <a:spcAft>
                <a:spcPts val="1000"/>
              </a:spcAft>
            </a:pPr>
            <a:r>
              <a:rPr lang="en-CA" sz="2300" dirty="0" smtClean="0"/>
              <a:t>Sara </a:t>
            </a:r>
            <a:r>
              <a:rPr lang="en-CA" sz="2300" dirty="0"/>
              <a:t>is timid and cries easily, she has low self-esteem and does not look up when spoken to.</a:t>
            </a:r>
          </a:p>
          <a:p>
            <a:pPr>
              <a:spcAft>
                <a:spcPts val="1000"/>
              </a:spcAft>
            </a:pPr>
            <a:r>
              <a:rPr lang="en-US" sz="2300" dirty="0" smtClean="0"/>
              <a:t>This </a:t>
            </a:r>
            <a:r>
              <a:rPr lang="en-US" sz="2300" dirty="0"/>
              <a:t>is her second </a:t>
            </a:r>
            <a:r>
              <a:rPr lang="en-US" sz="2300" dirty="0" smtClean="0"/>
              <a:t>job. She </a:t>
            </a:r>
            <a:r>
              <a:rPr lang="en-US" sz="2300" dirty="0"/>
              <a:t>left the first one after </a:t>
            </a:r>
            <a:r>
              <a:rPr lang="en-US" sz="2300" dirty="0" smtClean="0"/>
              <a:t>two </a:t>
            </a:r>
            <a:r>
              <a:rPr lang="en-US" sz="2300" dirty="0"/>
              <a:t>weeks because of the stress</a:t>
            </a:r>
            <a:endParaRPr lang="en-CA" sz="2300" dirty="0"/>
          </a:p>
          <a:p>
            <a:pPr>
              <a:spcAft>
                <a:spcPts val="1000"/>
              </a:spcAft>
            </a:pPr>
            <a:r>
              <a:rPr lang="en-US" sz="2300" dirty="0" smtClean="0"/>
              <a:t>Despite </a:t>
            </a:r>
            <a:r>
              <a:rPr lang="en-US" sz="2300" dirty="0"/>
              <a:t>leaving her previous job quickly she was highly recommended and graduated top of her class</a:t>
            </a:r>
            <a:r>
              <a:rPr lang="en-US" sz="2300" dirty="0" smtClean="0"/>
              <a:t>.</a:t>
            </a:r>
            <a:endParaRPr lang="en-CA" sz="2300" dirty="0"/>
          </a:p>
        </p:txBody>
      </p:sp>
    </p:spTree>
    <p:extLst>
      <p:ext uri="{BB962C8B-B14F-4D97-AF65-F5344CB8AC3E}">
        <p14:creationId xmlns:p14="http://schemas.microsoft.com/office/powerpoint/2010/main" val="177324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3152"/>
            <a:ext cx="7772400" cy="1143000"/>
          </a:xfrm>
        </p:spPr>
        <p:txBody>
          <a:bodyPr>
            <a:normAutofit/>
          </a:bodyPr>
          <a:lstStyle/>
          <a:p>
            <a:r>
              <a:rPr lang="en-US" sz="4000" dirty="0" smtClean="0"/>
              <a:t>ACTIVITY: </a:t>
            </a:r>
            <a:r>
              <a:rPr lang="en-US" sz="4000" dirty="0">
                <a:solidFill>
                  <a:srgbClr val="FDBA1E"/>
                </a:solidFill>
              </a:rPr>
              <a:t>RN’s </a:t>
            </a:r>
            <a:r>
              <a:rPr lang="en-US" sz="4000" dirty="0" smtClean="0">
                <a:solidFill>
                  <a:srgbClr val="FDBA1E"/>
                </a:solidFill>
              </a:rPr>
              <a:t>Response</a:t>
            </a:r>
            <a:endParaRPr lang="en-CA" sz="4000" dirty="0">
              <a:solidFill>
                <a:srgbClr val="FDBA1E"/>
              </a:solidFill>
            </a:endParaRPr>
          </a:p>
        </p:txBody>
      </p:sp>
      <p:sp>
        <p:nvSpPr>
          <p:cNvPr id="3" name="Content Placeholder 2"/>
          <p:cNvSpPr>
            <a:spLocks noGrp="1"/>
          </p:cNvSpPr>
          <p:nvPr>
            <p:ph idx="1"/>
          </p:nvPr>
        </p:nvSpPr>
        <p:spPr>
          <a:xfrm>
            <a:off x="609600" y="914400"/>
            <a:ext cx="8077200" cy="5486400"/>
          </a:xfrm>
        </p:spPr>
        <p:txBody>
          <a:bodyPr>
            <a:normAutofit/>
          </a:bodyPr>
          <a:lstStyle/>
          <a:p>
            <a:pPr>
              <a:spcAft>
                <a:spcPts val="600"/>
              </a:spcAft>
            </a:pPr>
            <a:r>
              <a:rPr lang="en-CA" sz="2800" dirty="0"/>
              <a:t>Paul is the RN and he has received several complaints about </a:t>
            </a:r>
            <a:r>
              <a:rPr lang="en-CA" sz="2800" dirty="0" smtClean="0"/>
              <a:t>Sarah, </a:t>
            </a:r>
            <a:r>
              <a:rPr lang="en-CA" sz="2800" dirty="0"/>
              <a:t>a PSW who has just started working on the unit. </a:t>
            </a:r>
          </a:p>
          <a:p>
            <a:pPr>
              <a:spcAft>
                <a:spcPts val="600"/>
              </a:spcAft>
            </a:pPr>
            <a:r>
              <a:rPr lang="en-CA" sz="2800" dirty="0" smtClean="0"/>
              <a:t>He </a:t>
            </a:r>
            <a:r>
              <a:rPr lang="en-CA" sz="2800" dirty="0"/>
              <a:t>has been asked to speak with Sara and provide her with some feedback about her performance. </a:t>
            </a:r>
          </a:p>
          <a:p>
            <a:pPr>
              <a:spcAft>
                <a:spcPts val="600"/>
              </a:spcAft>
            </a:pPr>
            <a:r>
              <a:rPr lang="en-US" sz="2800" dirty="0" smtClean="0"/>
              <a:t>Based </a:t>
            </a:r>
            <a:r>
              <a:rPr lang="en-US" sz="2800" dirty="0"/>
              <a:t>on the information that he has received about Sara (previous slide) he must provide </a:t>
            </a:r>
            <a:r>
              <a:rPr lang="en-US" sz="2800" dirty="0" smtClean="0"/>
              <a:t>her with feedback</a:t>
            </a:r>
            <a:endParaRPr lang="en-CA" dirty="0"/>
          </a:p>
        </p:txBody>
      </p:sp>
    </p:spTree>
    <p:extLst>
      <p:ext uri="{BB962C8B-B14F-4D97-AF65-F5344CB8AC3E}">
        <p14:creationId xmlns:p14="http://schemas.microsoft.com/office/powerpoint/2010/main" val="2452330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kuurstr\AppData\Local\Microsoft\Windows\Temporary Internet Files\Content.IE5\SH5MVL41\Teamwork-300x225[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233" b="17064"/>
          <a:stretch/>
        </p:blipFill>
        <p:spPr bwMode="auto">
          <a:xfrm>
            <a:off x="2480290" y="1196882"/>
            <a:ext cx="3674548" cy="19760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62000" y="3300984"/>
            <a:ext cx="7620000" cy="1600200"/>
          </a:xfrm>
        </p:spPr>
        <p:txBody>
          <a:bodyPr>
            <a:normAutofit/>
          </a:bodyPr>
          <a:lstStyle/>
          <a:p>
            <a:pPr algn="ctr"/>
            <a:r>
              <a:rPr lang="en-US" sz="3600" dirty="0"/>
              <a:t>Effective Team Work:</a:t>
            </a:r>
            <a:br>
              <a:rPr lang="en-US" sz="3600" dirty="0"/>
            </a:br>
            <a:r>
              <a:rPr lang="en-US" sz="3600" dirty="0">
                <a:solidFill>
                  <a:srgbClr val="00B050"/>
                </a:solidFill>
              </a:rPr>
              <a:t>involves leaders and followers</a:t>
            </a:r>
            <a:endParaRPr lang="en-CA" sz="3600" dirty="0"/>
          </a:p>
        </p:txBody>
      </p:sp>
    </p:spTree>
    <p:extLst>
      <p:ext uri="{BB962C8B-B14F-4D97-AF65-F5344CB8AC3E}">
        <p14:creationId xmlns:p14="http://schemas.microsoft.com/office/powerpoint/2010/main" val="272181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392" y="338328"/>
            <a:ext cx="8074152" cy="646331"/>
          </a:xfrm>
          <a:prstGeom prst="rect">
            <a:avLst/>
          </a:prstGeom>
          <a:noFill/>
        </p:spPr>
        <p:txBody>
          <a:bodyPr wrap="square" rtlCol="0">
            <a:spAutoFit/>
          </a:bodyPr>
          <a:lstStyle/>
          <a:p>
            <a:r>
              <a:rPr lang="en-US" sz="3600" dirty="0" smtClean="0">
                <a:solidFill>
                  <a:srgbClr val="F27528"/>
                </a:solidFill>
              </a:rPr>
              <a:t>CHARATERISTICS OF A POWERFUL TEAM</a:t>
            </a:r>
            <a:endParaRPr lang="en-US" sz="3600" dirty="0">
              <a:solidFill>
                <a:srgbClr val="F27528"/>
              </a:solidFill>
            </a:endParaRPr>
          </a:p>
        </p:txBody>
      </p:sp>
      <p:grpSp>
        <p:nvGrpSpPr>
          <p:cNvPr id="20" name="Group 19"/>
          <p:cNvGrpSpPr/>
          <p:nvPr/>
        </p:nvGrpSpPr>
        <p:grpSpPr>
          <a:xfrm>
            <a:off x="3182112" y="1380744"/>
            <a:ext cx="2148840" cy="1060704"/>
            <a:chOff x="3182112" y="1380744"/>
            <a:chExt cx="2148840" cy="1060704"/>
          </a:xfrm>
        </p:grpSpPr>
        <p:sp>
          <p:nvSpPr>
            <p:cNvPr id="4" name="Rounded Rectangle 3"/>
            <p:cNvSpPr/>
            <p:nvPr/>
          </p:nvSpPr>
          <p:spPr>
            <a:xfrm>
              <a:off x="3182112" y="1380744"/>
              <a:ext cx="2148840" cy="1060704"/>
            </a:xfrm>
            <a:prstGeom prst="roundRect">
              <a:avLst/>
            </a:prstGeom>
            <a:solidFill>
              <a:srgbClr val="7CBF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595878" y="1495596"/>
              <a:ext cx="1321308" cy="830997"/>
            </a:xfrm>
            <a:prstGeom prst="rect">
              <a:avLst/>
            </a:prstGeom>
            <a:noFill/>
          </p:spPr>
          <p:txBody>
            <a:bodyPr wrap="square" rtlCol="0">
              <a:spAutoFit/>
            </a:bodyPr>
            <a:lstStyle/>
            <a:p>
              <a:pPr algn="ctr"/>
              <a:r>
                <a:rPr lang="en-US" sz="2400" dirty="0" smtClean="0">
                  <a:solidFill>
                    <a:schemeClr val="bg1"/>
                  </a:solidFill>
                </a:rPr>
                <a:t>Common Purpose</a:t>
              </a:r>
              <a:endParaRPr lang="en-US" sz="2400" dirty="0">
                <a:solidFill>
                  <a:schemeClr val="bg1"/>
                </a:solidFill>
              </a:endParaRPr>
            </a:p>
          </p:txBody>
        </p:sp>
      </p:grpSp>
      <p:grpSp>
        <p:nvGrpSpPr>
          <p:cNvPr id="21" name="Group 20"/>
          <p:cNvGrpSpPr/>
          <p:nvPr/>
        </p:nvGrpSpPr>
        <p:grpSpPr>
          <a:xfrm>
            <a:off x="371856" y="2093976"/>
            <a:ext cx="2642616" cy="1060704"/>
            <a:chOff x="371856" y="2362200"/>
            <a:chExt cx="2642616" cy="1060704"/>
          </a:xfrm>
        </p:grpSpPr>
        <p:sp>
          <p:nvSpPr>
            <p:cNvPr id="14" name="Rounded Rectangle 13"/>
            <p:cNvSpPr/>
            <p:nvPr/>
          </p:nvSpPr>
          <p:spPr>
            <a:xfrm>
              <a:off x="618744" y="2362200"/>
              <a:ext cx="2148840" cy="1060704"/>
            </a:xfrm>
            <a:prstGeom prst="roundRect">
              <a:avLst/>
            </a:prstGeom>
            <a:solidFill>
              <a:srgbClr val="7CBF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1856" y="2459736"/>
              <a:ext cx="2642616" cy="830997"/>
            </a:xfrm>
            <a:prstGeom prst="rect">
              <a:avLst/>
            </a:prstGeom>
            <a:noFill/>
          </p:spPr>
          <p:txBody>
            <a:bodyPr wrap="square" rtlCol="0">
              <a:spAutoFit/>
            </a:bodyPr>
            <a:lstStyle/>
            <a:p>
              <a:pPr algn="ctr"/>
              <a:r>
                <a:rPr lang="en-US" sz="2400" dirty="0" smtClean="0">
                  <a:solidFill>
                    <a:schemeClr val="bg1"/>
                  </a:solidFill>
                </a:rPr>
                <a:t>Excellent Communications</a:t>
              </a:r>
              <a:endParaRPr lang="en-US" sz="2400" dirty="0">
                <a:solidFill>
                  <a:schemeClr val="bg1"/>
                </a:solidFill>
              </a:endParaRPr>
            </a:p>
          </p:txBody>
        </p:sp>
      </p:grpSp>
      <p:grpSp>
        <p:nvGrpSpPr>
          <p:cNvPr id="22" name="Group 21"/>
          <p:cNvGrpSpPr/>
          <p:nvPr/>
        </p:nvGrpSpPr>
        <p:grpSpPr>
          <a:xfrm>
            <a:off x="374904" y="3968496"/>
            <a:ext cx="2392680" cy="1060704"/>
            <a:chOff x="740664" y="4282964"/>
            <a:chExt cx="2392680" cy="1060704"/>
          </a:xfrm>
        </p:grpSpPr>
        <p:sp>
          <p:nvSpPr>
            <p:cNvPr id="15" name="Rounded Rectangle 14"/>
            <p:cNvSpPr/>
            <p:nvPr/>
          </p:nvSpPr>
          <p:spPr>
            <a:xfrm>
              <a:off x="984504" y="4282964"/>
              <a:ext cx="2148840" cy="1060704"/>
            </a:xfrm>
            <a:prstGeom prst="roundRect">
              <a:avLst/>
            </a:prstGeom>
            <a:solidFill>
              <a:srgbClr val="7CBF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40664" y="4397817"/>
              <a:ext cx="2327148" cy="830997"/>
            </a:xfrm>
            <a:prstGeom prst="rect">
              <a:avLst/>
            </a:prstGeom>
            <a:noFill/>
          </p:spPr>
          <p:txBody>
            <a:bodyPr wrap="square" rtlCol="0">
              <a:spAutoFit/>
            </a:bodyPr>
            <a:lstStyle/>
            <a:p>
              <a:pPr algn="ctr"/>
              <a:r>
                <a:rPr lang="en-US" sz="2400" dirty="0" smtClean="0">
                  <a:solidFill>
                    <a:schemeClr val="bg1"/>
                  </a:solidFill>
                </a:rPr>
                <a:t>Solid Relationships</a:t>
              </a:r>
              <a:endParaRPr lang="en-US" sz="2400" dirty="0">
                <a:solidFill>
                  <a:schemeClr val="bg1"/>
                </a:solidFill>
              </a:endParaRPr>
            </a:p>
          </p:txBody>
        </p:sp>
      </p:grpSp>
      <p:sp>
        <p:nvSpPr>
          <p:cNvPr id="16" name="Rounded Rectangle 15"/>
          <p:cNvSpPr/>
          <p:nvPr/>
        </p:nvSpPr>
        <p:spPr>
          <a:xfrm>
            <a:off x="3186684" y="4626863"/>
            <a:ext cx="2148840" cy="1060704"/>
          </a:xfrm>
          <a:prstGeom prst="roundRect">
            <a:avLst/>
          </a:prstGeom>
          <a:solidFill>
            <a:srgbClr val="7CBF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91840" y="4741716"/>
            <a:ext cx="1938528" cy="830997"/>
          </a:xfrm>
          <a:prstGeom prst="rect">
            <a:avLst/>
          </a:prstGeom>
          <a:noFill/>
        </p:spPr>
        <p:txBody>
          <a:bodyPr wrap="square" rtlCol="0">
            <a:spAutoFit/>
          </a:bodyPr>
          <a:lstStyle/>
          <a:p>
            <a:pPr algn="ctr"/>
            <a:r>
              <a:rPr lang="en-US" sz="2400" dirty="0" smtClean="0">
                <a:solidFill>
                  <a:schemeClr val="bg1"/>
                </a:solidFill>
              </a:rPr>
              <a:t>Effective Processes </a:t>
            </a:r>
            <a:endParaRPr lang="en-US" sz="2400" dirty="0">
              <a:solidFill>
                <a:schemeClr val="bg1"/>
              </a:solidFill>
            </a:endParaRPr>
          </a:p>
        </p:txBody>
      </p:sp>
      <p:grpSp>
        <p:nvGrpSpPr>
          <p:cNvPr id="13" name="Group 12"/>
          <p:cNvGrpSpPr/>
          <p:nvPr/>
        </p:nvGrpSpPr>
        <p:grpSpPr>
          <a:xfrm>
            <a:off x="5720334" y="3972068"/>
            <a:ext cx="2195322" cy="1060704"/>
            <a:chOff x="5894070" y="3972068"/>
            <a:chExt cx="2195322" cy="1060704"/>
          </a:xfrm>
        </p:grpSpPr>
        <p:sp>
          <p:nvSpPr>
            <p:cNvPr id="17" name="Rounded Rectangle 16"/>
            <p:cNvSpPr/>
            <p:nvPr/>
          </p:nvSpPr>
          <p:spPr>
            <a:xfrm>
              <a:off x="5940552" y="3972068"/>
              <a:ext cx="2148840" cy="1060704"/>
            </a:xfrm>
            <a:prstGeom prst="roundRect">
              <a:avLst/>
            </a:prstGeom>
            <a:solidFill>
              <a:srgbClr val="7CBF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894070" y="4086921"/>
              <a:ext cx="2193036" cy="830997"/>
            </a:xfrm>
            <a:prstGeom prst="rect">
              <a:avLst/>
            </a:prstGeom>
            <a:noFill/>
          </p:spPr>
          <p:txBody>
            <a:bodyPr wrap="square" rtlCol="0">
              <a:spAutoFit/>
            </a:bodyPr>
            <a:lstStyle/>
            <a:p>
              <a:pPr algn="ctr"/>
              <a:r>
                <a:rPr lang="en-US" sz="2400" dirty="0" smtClean="0">
                  <a:solidFill>
                    <a:schemeClr val="bg1"/>
                  </a:solidFill>
                </a:rPr>
                <a:t>Accepted Leadership</a:t>
              </a:r>
              <a:endParaRPr lang="en-US" sz="2400" dirty="0">
                <a:solidFill>
                  <a:schemeClr val="bg1"/>
                </a:solidFill>
              </a:endParaRPr>
            </a:p>
          </p:txBody>
        </p:sp>
      </p:grpSp>
      <p:grpSp>
        <p:nvGrpSpPr>
          <p:cNvPr id="19" name="Group 18"/>
          <p:cNvGrpSpPr/>
          <p:nvPr/>
        </p:nvGrpSpPr>
        <p:grpSpPr>
          <a:xfrm>
            <a:off x="5742432" y="2097024"/>
            <a:ext cx="2148840" cy="1060704"/>
            <a:chOff x="5916168" y="2097024"/>
            <a:chExt cx="2148840" cy="1060704"/>
          </a:xfrm>
        </p:grpSpPr>
        <p:sp>
          <p:nvSpPr>
            <p:cNvPr id="18" name="Rounded Rectangle 17"/>
            <p:cNvSpPr/>
            <p:nvPr/>
          </p:nvSpPr>
          <p:spPr>
            <a:xfrm>
              <a:off x="5916168" y="2097024"/>
              <a:ext cx="2148840" cy="1060704"/>
            </a:xfrm>
            <a:prstGeom prst="roundRect">
              <a:avLst/>
            </a:prstGeom>
            <a:solidFill>
              <a:srgbClr val="7CBF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370320" y="2211877"/>
              <a:ext cx="1289304" cy="830997"/>
            </a:xfrm>
            <a:prstGeom prst="rect">
              <a:avLst/>
            </a:prstGeom>
            <a:noFill/>
          </p:spPr>
          <p:txBody>
            <a:bodyPr wrap="square" rtlCol="0">
              <a:spAutoFit/>
            </a:bodyPr>
            <a:lstStyle/>
            <a:p>
              <a:pPr algn="ctr"/>
              <a:r>
                <a:rPr lang="en-US" sz="2400" dirty="0" smtClean="0">
                  <a:solidFill>
                    <a:schemeClr val="bg1"/>
                  </a:solidFill>
                </a:rPr>
                <a:t>Clear Roles</a:t>
              </a:r>
              <a:endParaRPr lang="en-US" sz="2400" dirty="0">
                <a:solidFill>
                  <a:schemeClr val="bg1"/>
                </a:solidFill>
              </a:endParaRPr>
            </a:p>
          </p:txBody>
        </p:sp>
      </p:grpSp>
      <p:grpSp>
        <p:nvGrpSpPr>
          <p:cNvPr id="27" name="Group 26"/>
          <p:cNvGrpSpPr/>
          <p:nvPr/>
        </p:nvGrpSpPr>
        <p:grpSpPr>
          <a:xfrm>
            <a:off x="3007614" y="2922295"/>
            <a:ext cx="2497074" cy="1194369"/>
            <a:chOff x="3089910" y="2892552"/>
            <a:chExt cx="2497074" cy="1194369"/>
          </a:xfrm>
        </p:grpSpPr>
        <p:sp>
          <p:nvSpPr>
            <p:cNvPr id="23" name="Rounded Rectangle 22"/>
            <p:cNvSpPr/>
            <p:nvPr/>
          </p:nvSpPr>
          <p:spPr>
            <a:xfrm>
              <a:off x="3182112" y="2892552"/>
              <a:ext cx="2322576" cy="1194369"/>
            </a:xfrm>
            <a:prstGeom prst="roundRect">
              <a:avLst/>
            </a:prstGeom>
            <a:solidFill>
              <a:srgbClr val="FDBA1E"/>
            </a:solidFill>
            <a:ln>
              <a:solidFill>
                <a:srgbClr val="F275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089910" y="3042427"/>
              <a:ext cx="2497074" cy="954107"/>
            </a:xfrm>
            <a:prstGeom prst="rect">
              <a:avLst/>
            </a:prstGeom>
            <a:noFill/>
          </p:spPr>
          <p:txBody>
            <a:bodyPr wrap="square" rtlCol="0">
              <a:spAutoFit/>
            </a:bodyPr>
            <a:lstStyle/>
            <a:p>
              <a:pPr algn="ctr"/>
              <a:r>
                <a:rPr lang="en-US" sz="2800" dirty="0" smtClean="0">
                  <a:solidFill>
                    <a:schemeClr val="bg1"/>
                  </a:solidFill>
                </a:rPr>
                <a:t>Exceptional Results</a:t>
              </a:r>
              <a:endParaRPr lang="en-US" sz="2800" dirty="0">
                <a:solidFill>
                  <a:schemeClr val="bg1"/>
                </a:solidFill>
              </a:endParaRPr>
            </a:p>
          </p:txBody>
        </p:sp>
      </p:grpSp>
      <p:cxnSp>
        <p:nvCxnSpPr>
          <p:cNvPr id="29" name="Straight Arrow Connector 28"/>
          <p:cNvCxnSpPr/>
          <p:nvPr/>
        </p:nvCxnSpPr>
        <p:spPr>
          <a:xfrm>
            <a:off x="5422392" y="1783080"/>
            <a:ext cx="344424" cy="237744"/>
          </a:xfrm>
          <a:prstGeom prst="straightConnector1">
            <a:avLst/>
          </a:prstGeom>
          <a:ln>
            <a:solidFill>
              <a:srgbClr val="6E6F72"/>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841236" y="3246120"/>
            <a:ext cx="0" cy="621792"/>
          </a:xfrm>
          <a:prstGeom prst="straightConnector1">
            <a:avLst/>
          </a:prstGeom>
          <a:ln>
            <a:solidFill>
              <a:srgbClr val="6E6F72"/>
            </a:solidFill>
            <a:tailEnd type="arrow"/>
          </a:ln>
        </p:spPr>
        <p:style>
          <a:lnRef idx="2">
            <a:schemeClr val="accent1"/>
          </a:lnRef>
          <a:fillRef idx="0">
            <a:schemeClr val="accent1"/>
          </a:fillRef>
          <a:effectRef idx="1">
            <a:schemeClr val="accent1"/>
          </a:effectRef>
          <a:fontRef idx="minor">
            <a:schemeClr val="tx1"/>
          </a:fontRef>
        </p:style>
      </p:cxnSp>
      <p:cxnSp>
        <p:nvCxnSpPr>
          <p:cNvPr id="6145" name="Straight Arrow Connector 6144"/>
          <p:cNvCxnSpPr/>
          <p:nvPr/>
        </p:nvCxnSpPr>
        <p:spPr>
          <a:xfrm flipH="1">
            <a:off x="5422392" y="5032772"/>
            <a:ext cx="344424" cy="124443"/>
          </a:xfrm>
          <a:prstGeom prst="straightConnector1">
            <a:avLst/>
          </a:prstGeom>
          <a:ln>
            <a:solidFill>
              <a:srgbClr val="6E6F72"/>
            </a:solidFill>
            <a:tailEnd type="arrow"/>
          </a:ln>
        </p:spPr>
        <p:style>
          <a:lnRef idx="2">
            <a:schemeClr val="accent1"/>
          </a:lnRef>
          <a:fillRef idx="0">
            <a:schemeClr val="accent1"/>
          </a:fillRef>
          <a:effectRef idx="1">
            <a:schemeClr val="accent1"/>
          </a:effectRef>
          <a:fontRef idx="minor">
            <a:schemeClr val="tx1"/>
          </a:fontRef>
        </p:style>
      </p:cxnSp>
      <p:cxnSp>
        <p:nvCxnSpPr>
          <p:cNvPr id="6148" name="Straight Arrow Connector 6147"/>
          <p:cNvCxnSpPr/>
          <p:nvPr/>
        </p:nvCxnSpPr>
        <p:spPr>
          <a:xfrm flipH="1" flipV="1">
            <a:off x="2702052" y="5032772"/>
            <a:ext cx="397764" cy="225028"/>
          </a:xfrm>
          <a:prstGeom prst="straightConnector1">
            <a:avLst/>
          </a:prstGeom>
          <a:ln>
            <a:solidFill>
              <a:srgbClr val="6E6F72"/>
            </a:solidFill>
            <a:tailEnd type="arrow"/>
          </a:ln>
        </p:spPr>
        <p:style>
          <a:lnRef idx="2">
            <a:schemeClr val="accent1"/>
          </a:lnRef>
          <a:fillRef idx="0">
            <a:schemeClr val="accent1"/>
          </a:fillRef>
          <a:effectRef idx="1">
            <a:schemeClr val="accent1"/>
          </a:effectRef>
          <a:fontRef idx="minor">
            <a:schemeClr val="tx1"/>
          </a:fontRef>
        </p:style>
      </p:cxnSp>
      <p:cxnSp>
        <p:nvCxnSpPr>
          <p:cNvPr id="6150" name="Straight Arrow Connector 6149"/>
          <p:cNvCxnSpPr/>
          <p:nvPr/>
        </p:nvCxnSpPr>
        <p:spPr>
          <a:xfrm flipV="1">
            <a:off x="1693164" y="3246120"/>
            <a:ext cx="0" cy="621792"/>
          </a:xfrm>
          <a:prstGeom prst="straightConnector1">
            <a:avLst/>
          </a:prstGeom>
          <a:ln>
            <a:solidFill>
              <a:srgbClr val="6E6F72"/>
            </a:solidFill>
            <a:tailEnd type="arrow"/>
          </a:ln>
        </p:spPr>
        <p:style>
          <a:lnRef idx="2">
            <a:schemeClr val="accent1"/>
          </a:lnRef>
          <a:fillRef idx="0">
            <a:schemeClr val="accent1"/>
          </a:fillRef>
          <a:effectRef idx="1">
            <a:schemeClr val="accent1"/>
          </a:effectRef>
          <a:fontRef idx="minor">
            <a:schemeClr val="tx1"/>
          </a:fontRef>
        </p:style>
      </p:cxnSp>
      <p:cxnSp>
        <p:nvCxnSpPr>
          <p:cNvPr id="6152" name="Straight Arrow Connector 6151"/>
          <p:cNvCxnSpPr/>
          <p:nvPr/>
        </p:nvCxnSpPr>
        <p:spPr>
          <a:xfrm flipV="1">
            <a:off x="2715768" y="1783080"/>
            <a:ext cx="384048" cy="237744"/>
          </a:xfrm>
          <a:prstGeom prst="straightConnector1">
            <a:avLst/>
          </a:prstGeom>
          <a:ln>
            <a:solidFill>
              <a:srgbClr val="6E6F7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369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096" y="742950"/>
            <a:ext cx="5791200" cy="5257800"/>
          </a:xfrm>
        </p:spPr>
        <p:txBody>
          <a:bodyPr>
            <a:normAutofit/>
          </a:bodyPr>
          <a:lstStyle/>
          <a:p>
            <a:pPr>
              <a:spcAft>
                <a:spcPts val="1200"/>
              </a:spcAft>
            </a:pPr>
            <a:r>
              <a:rPr lang="en-US" sz="2800" dirty="0"/>
              <a:t>What projects has your organization been involved with that incorporated team work?</a:t>
            </a:r>
          </a:p>
          <a:p>
            <a:pPr>
              <a:spcAft>
                <a:spcPts val="1200"/>
              </a:spcAft>
            </a:pPr>
            <a:r>
              <a:rPr lang="en-US" sz="2800" dirty="0" smtClean="0"/>
              <a:t>What </a:t>
            </a:r>
            <a:r>
              <a:rPr lang="en-US" sz="2800" dirty="0"/>
              <a:t>was </a:t>
            </a:r>
            <a:r>
              <a:rPr lang="en-US" sz="2800" b="1" i="1" dirty="0"/>
              <a:t>your</a:t>
            </a:r>
            <a:r>
              <a:rPr lang="en-US" sz="2800" dirty="0"/>
              <a:t> </a:t>
            </a:r>
            <a:r>
              <a:rPr lang="en-US" sz="2800" b="1" i="1" dirty="0"/>
              <a:t>role</a:t>
            </a:r>
            <a:r>
              <a:rPr lang="en-US" sz="2800" dirty="0"/>
              <a:t> on the team?</a:t>
            </a:r>
          </a:p>
          <a:p>
            <a:pPr>
              <a:spcAft>
                <a:spcPts val="1200"/>
              </a:spcAft>
            </a:pPr>
            <a:r>
              <a:rPr lang="en-US" sz="2800" dirty="0" smtClean="0"/>
              <a:t>What </a:t>
            </a:r>
            <a:r>
              <a:rPr lang="en-US" sz="2800" dirty="0"/>
              <a:t>was </a:t>
            </a:r>
            <a:r>
              <a:rPr lang="en-US" sz="2800" b="1" i="1" dirty="0"/>
              <a:t>your voice </a:t>
            </a:r>
            <a:r>
              <a:rPr lang="en-US" sz="2800" dirty="0"/>
              <a:t>on the team?</a:t>
            </a:r>
          </a:p>
          <a:p>
            <a:pPr>
              <a:spcAft>
                <a:spcPts val="1200"/>
              </a:spcAft>
            </a:pPr>
            <a:r>
              <a:rPr lang="en-US" sz="2800" dirty="0" smtClean="0"/>
              <a:t>How </a:t>
            </a:r>
            <a:r>
              <a:rPr lang="en-US" sz="2800" dirty="0"/>
              <a:t>does your agency support growth and change</a:t>
            </a:r>
            <a:r>
              <a:rPr lang="en-US" sz="2800" dirty="0" smtClean="0"/>
              <a:t>?</a:t>
            </a:r>
            <a:endParaRPr lang="en-US" sz="2800" dirty="0"/>
          </a:p>
        </p:txBody>
      </p:sp>
      <p:pic>
        <p:nvPicPr>
          <p:cNvPr id="2054" name="Picture 6" descr="C:\Users\ekuurstr\AppData\Local\Microsoft\Windows\Temporary Internet Files\Content.IE5\TEAMLUMQ\abraz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42950"/>
            <a:ext cx="2974133"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67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a:t>
            </a:r>
            <a:r>
              <a:rPr lang="en-US" dirty="0" smtClean="0"/>
              <a:t>Followers</a:t>
            </a:r>
            <a:r>
              <a:rPr lang="en-US" dirty="0"/>
              <a:t>…. </a:t>
            </a:r>
          </a:p>
        </p:txBody>
      </p:sp>
      <p:sp>
        <p:nvSpPr>
          <p:cNvPr id="3" name="Content Placeholder 2"/>
          <p:cNvSpPr>
            <a:spLocks noGrp="1"/>
          </p:cNvSpPr>
          <p:nvPr>
            <p:ph idx="1"/>
          </p:nvPr>
        </p:nvSpPr>
        <p:spPr>
          <a:xfrm>
            <a:off x="838200" y="1115568"/>
            <a:ext cx="7543800" cy="4191000"/>
          </a:xfrm>
        </p:spPr>
        <p:txBody>
          <a:bodyPr>
            <a:normAutofit/>
          </a:bodyPr>
          <a:lstStyle/>
          <a:p>
            <a:r>
              <a:rPr lang="en-US" dirty="0"/>
              <a:t>Communicate with the team</a:t>
            </a:r>
          </a:p>
          <a:p>
            <a:r>
              <a:rPr lang="en-US" dirty="0"/>
              <a:t>Include suggestions for change</a:t>
            </a:r>
          </a:p>
          <a:p>
            <a:r>
              <a:rPr lang="en-US" dirty="0"/>
              <a:t>Invest time…. </a:t>
            </a:r>
          </a:p>
          <a:p>
            <a:r>
              <a:rPr lang="en-US" dirty="0"/>
              <a:t>Supportive of new ideas </a:t>
            </a:r>
          </a:p>
          <a:p>
            <a:r>
              <a:rPr lang="en-US" dirty="0"/>
              <a:t>Assertive </a:t>
            </a:r>
            <a:r>
              <a:rPr lang="en-US" dirty="0" smtClean="0"/>
              <a:t>if they </a:t>
            </a:r>
            <a:r>
              <a:rPr lang="en-US" dirty="0"/>
              <a:t>disagree</a:t>
            </a:r>
          </a:p>
          <a:p>
            <a:r>
              <a:rPr lang="en-US" dirty="0"/>
              <a:t>Open minded</a:t>
            </a:r>
          </a:p>
          <a:p>
            <a:r>
              <a:rPr lang="en-US" dirty="0"/>
              <a:t>Make it fun</a:t>
            </a:r>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71800"/>
            <a:ext cx="2743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15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109472" y="1005840"/>
            <a:ext cx="6784848" cy="1600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800" kern="1200" cap="all">
                <a:solidFill>
                  <a:srgbClr val="F27528"/>
                </a:solidFill>
                <a:latin typeface="+mj-lt"/>
                <a:ea typeface="+mj-ea"/>
                <a:cs typeface="+mj-cs"/>
              </a:defRPr>
            </a:lvl1pPr>
          </a:lstStyle>
          <a:p>
            <a:pPr algn="ctr"/>
            <a:r>
              <a:rPr lang="en-US" dirty="0" smtClean="0"/>
              <a:t>Team Building Activity</a:t>
            </a:r>
            <a:endParaRPr lang="en-CA" dirty="0"/>
          </a:p>
        </p:txBody>
      </p:sp>
      <p:sp>
        <p:nvSpPr>
          <p:cNvPr id="5" name="Text Placeholder 8"/>
          <p:cNvSpPr txBox="1">
            <a:spLocks/>
          </p:cNvSpPr>
          <p:nvPr/>
        </p:nvSpPr>
        <p:spPr>
          <a:xfrm>
            <a:off x="1301495" y="2779776"/>
            <a:ext cx="2673657" cy="146304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Read the handout on team building</a:t>
            </a:r>
            <a:endParaRPr lang="en-CA" dirty="0"/>
          </a:p>
        </p:txBody>
      </p:sp>
      <p:sp>
        <p:nvSpPr>
          <p:cNvPr id="6" name="Content Placeholder 7"/>
          <p:cNvSpPr>
            <a:spLocks noGrp="1"/>
          </p:cNvSpPr>
          <p:nvPr>
            <p:ph idx="1"/>
          </p:nvPr>
        </p:nvSpPr>
        <p:spPr>
          <a:xfrm>
            <a:off x="4991026" y="2779776"/>
            <a:ext cx="3741494" cy="1472184"/>
          </a:xfrm>
        </p:spPr>
        <p:txBody>
          <a:bodyPr/>
          <a:lstStyle/>
          <a:p>
            <a:pPr marL="0" indent="0">
              <a:buNone/>
            </a:pPr>
            <a:r>
              <a:rPr lang="en-US" dirty="0"/>
              <a:t>Develop an effective </a:t>
            </a:r>
            <a:r>
              <a:rPr lang="en-US" dirty="0" smtClean="0"/>
              <a:t>team, </a:t>
            </a:r>
            <a:r>
              <a:rPr lang="en-US" dirty="0"/>
              <a:t>based on the criteria discussed </a:t>
            </a:r>
            <a:endParaRPr lang="en-CA" dirty="0"/>
          </a:p>
        </p:txBody>
      </p:sp>
      <p:cxnSp>
        <p:nvCxnSpPr>
          <p:cNvPr id="8" name="Straight Connector 7"/>
          <p:cNvCxnSpPr/>
          <p:nvPr/>
        </p:nvCxnSpPr>
        <p:spPr>
          <a:xfrm>
            <a:off x="4176321" y="2414016"/>
            <a:ext cx="0" cy="3675888"/>
          </a:xfrm>
          <a:prstGeom prst="line">
            <a:avLst/>
          </a:prstGeom>
          <a:ln>
            <a:solidFill>
              <a:srgbClr val="FDBA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90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38200" y="1655064"/>
            <a:ext cx="7543800" cy="1676400"/>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800" kern="1200" cap="all">
                <a:solidFill>
                  <a:srgbClr val="F27528"/>
                </a:solidFill>
                <a:latin typeface="+mj-lt"/>
                <a:ea typeface="+mj-ea"/>
                <a:cs typeface="+mj-cs"/>
              </a:defRPr>
            </a:lvl1pPr>
          </a:lstStyle>
          <a:p>
            <a:r>
              <a:rPr lang="en-US" altLang="en-US" sz="7200" dirty="0" smtClean="0"/>
              <a:t>Changing the Tides</a:t>
            </a:r>
            <a:endParaRPr lang="en-CA" altLang="en-US" sz="7200" dirty="0"/>
          </a:p>
        </p:txBody>
      </p:sp>
      <p:sp>
        <p:nvSpPr>
          <p:cNvPr id="5" name="Subtitle 4"/>
          <p:cNvSpPr txBox="1">
            <a:spLocks/>
          </p:cNvSpPr>
          <p:nvPr/>
        </p:nvSpPr>
        <p:spPr>
          <a:xfrm>
            <a:off x="3006852" y="3206496"/>
            <a:ext cx="3206496" cy="990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4400" dirty="0" smtClean="0">
                <a:solidFill>
                  <a:srgbClr val="FDBA1E"/>
                </a:solidFill>
              </a:rPr>
              <a:t>DELEGATION</a:t>
            </a:r>
            <a:endParaRPr lang="en-CA" altLang="en-US" sz="4400" dirty="0">
              <a:solidFill>
                <a:srgbClr val="FDBA1E"/>
              </a:solidFill>
            </a:endParaRPr>
          </a:p>
        </p:txBody>
      </p:sp>
    </p:spTree>
    <p:extLst>
      <p:ext uri="{BB962C8B-B14F-4D97-AF65-F5344CB8AC3E}">
        <p14:creationId xmlns:p14="http://schemas.microsoft.com/office/powerpoint/2010/main" val="1458180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781800" cy="1219200"/>
          </a:xfrm>
        </p:spPr>
        <p:txBody>
          <a:bodyPr/>
          <a:lstStyle/>
          <a:p>
            <a:r>
              <a:rPr lang="en-US" dirty="0"/>
              <a:t>So </a:t>
            </a:r>
            <a:r>
              <a:rPr lang="en-US" dirty="0" smtClean="0"/>
              <a:t>What </a:t>
            </a:r>
            <a:r>
              <a:rPr lang="en-US" dirty="0"/>
              <a:t>is </a:t>
            </a:r>
            <a:r>
              <a:rPr lang="en-US" dirty="0" smtClean="0"/>
              <a:t>it?</a:t>
            </a:r>
            <a:endParaRPr lang="en-CA" dirty="0"/>
          </a:p>
        </p:txBody>
      </p:sp>
      <p:sp>
        <p:nvSpPr>
          <p:cNvPr id="3" name="Content Placeholder 2"/>
          <p:cNvSpPr>
            <a:spLocks noGrp="1"/>
          </p:cNvSpPr>
          <p:nvPr>
            <p:ph idx="1"/>
          </p:nvPr>
        </p:nvSpPr>
        <p:spPr>
          <a:xfrm>
            <a:off x="457200" y="1066800"/>
            <a:ext cx="8534400" cy="3322320"/>
          </a:xfrm>
        </p:spPr>
        <p:txBody>
          <a:bodyPr>
            <a:normAutofit/>
          </a:bodyPr>
          <a:lstStyle/>
          <a:p>
            <a:pPr>
              <a:spcAft>
                <a:spcPts val="1200"/>
              </a:spcAft>
            </a:pPr>
            <a:r>
              <a:rPr lang="en-US" sz="2800" dirty="0" smtClean="0"/>
              <a:t>The authority </a:t>
            </a:r>
            <a:r>
              <a:rPr lang="en-US" sz="2800" dirty="0"/>
              <a:t>to perform a restricted task or function is transferred to another person or group</a:t>
            </a:r>
          </a:p>
          <a:p>
            <a:pPr>
              <a:spcAft>
                <a:spcPts val="1200"/>
              </a:spcAft>
            </a:pPr>
            <a:r>
              <a:rPr lang="en-US" sz="2800" dirty="0" smtClean="0"/>
              <a:t>Decision </a:t>
            </a:r>
            <a:r>
              <a:rPr lang="en-US" sz="2800" dirty="0"/>
              <a:t>is up to the nurse – must ensure that the delegate has the </a:t>
            </a:r>
            <a:r>
              <a:rPr lang="en-US" sz="2800" i="1" dirty="0"/>
              <a:t>“knowledge, skill and judgement to perform that function” </a:t>
            </a:r>
            <a:r>
              <a:rPr lang="en-US" sz="1600" dirty="0"/>
              <a:t>(Potter &amp; Perry, 2014, p. 1380)</a:t>
            </a:r>
          </a:p>
          <a:p>
            <a:pPr>
              <a:spcAft>
                <a:spcPts val="1200"/>
              </a:spcAft>
            </a:pPr>
            <a:r>
              <a:rPr lang="en-US" sz="2800" dirty="0" smtClean="0"/>
              <a:t>Primary </a:t>
            </a:r>
            <a:r>
              <a:rPr lang="en-US" sz="2800" dirty="0"/>
              <a:t>importance is critical thinking for the delegator </a:t>
            </a:r>
            <a:endParaRPr lang="en-CA" sz="2800" dirty="0"/>
          </a:p>
        </p:txBody>
      </p:sp>
    </p:spTree>
    <p:extLst>
      <p:ext uri="{BB962C8B-B14F-4D97-AF65-F5344CB8AC3E}">
        <p14:creationId xmlns:p14="http://schemas.microsoft.com/office/powerpoint/2010/main" val="194589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0"/>
            <a:ext cx="6781800" cy="1219200"/>
          </a:xfrm>
        </p:spPr>
        <p:txBody>
          <a:bodyPr/>
          <a:lstStyle/>
          <a:p>
            <a:r>
              <a:rPr lang="en-US" b="1" dirty="0" smtClean="0"/>
              <a:t>Objectives: Module </a:t>
            </a:r>
            <a:r>
              <a:rPr lang="en-US" b="1" dirty="0"/>
              <a:t>3 </a:t>
            </a:r>
            <a:endParaRPr lang="en-CA" b="1" dirty="0"/>
          </a:p>
        </p:txBody>
      </p:sp>
      <p:sp>
        <p:nvSpPr>
          <p:cNvPr id="2" name="Content Placeholder 1"/>
          <p:cNvSpPr>
            <a:spLocks noGrp="1"/>
          </p:cNvSpPr>
          <p:nvPr>
            <p:ph idx="1"/>
          </p:nvPr>
        </p:nvSpPr>
        <p:spPr>
          <a:xfrm>
            <a:off x="381000" y="883920"/>
            <a:ext cx="8458200" cy="4876800"/>
          </a:xfrm>
        </p:spPr>
        <p:txBody>
          <a:bodyPr>
            <a:normAutofit/>
          </a:bodyPr>
          <a:lstStyle/>
          <a:p>
            <a:pPr lvl="0">
              <a:spcAft>
                <a:spcPts val="600"/>
              </a:spcAft>
            </a:pPr>
            <a:r>
              <a:rPr lang="en-US" sz="2800" dirty="0" smtClean="0"/>
              <a:t>Recognize </a:t>
            </a:r>
            <a:r>
              <a:rPr lang="en-US" sz="2800" dirty="0"/>
              <a:t>verbal and nonverbal communication styles</a:t>
            </a:r>
            <a:endParaRPr lang="en-CA" sz="2800" dirty="0"/>
          </a:p>
          <a:p>
            <a:pPr lvl="0">
              <a:spcAft>
                <a:spcPts val="600"/>
              </a:spcAft>
            </a:pPr>
            <a:r>
              <a:rPr lang="en-US" sz="2800" dirty="0"/>
              <a:t>Reflect on the </a:t>
            </a:r>
            <a:r>
              <a:rPr lang="en-US" sz="2800" dirty="0" smtClean="0"/>
              <a:t>seven </a:t>
            </a:r>
            <a:r>
              <a:rPr lang="en-US" sz="2800" dirty="0"/>
              <a:t>steps to effective listening and methods of improving communication </a:t>
            </a:r>
            <a:endParaRPr lang="en-CA" sz="2800" dirty="0"/>
          </a:p>
          <a:p>
            <a:pPr lvl="0">
              <a:spcAft>
                <a:spcPts val="600"/>
              </a:spcAft>
            </a:pPr>
            <a:r>
              <a:rPr lang="en-US" sz="2800" dirty="0"/>
              <a:t>Understand and apply the principles of giving effective feedback </a:t>
            </a:r>
            <a:endParaRPr lang="en-CA" sz="2800" dirty="0"/>
          </a:p>
          <a:p>
            <a:pPr lvl="0">
              <a:spcAft>
                <a:spcPts val="600"/>
              </a:spcAft>
            </a:pPr>
            <a:r>
              <a:rPr lang="en-US" sz="2800" dirty="0"/>
              <a:t>Understand the elements of successful teamwork</a:t>
            </a:r>
            <a:endParaRPr lang="en-CA" sz="2800" dirty="0"/>
          </a:p>
          <a:p>
            <a:pPr lvl="0">
              <a:spcAft>
                <a:spcPts val="600"/>
              </a:spcAft>
            </a:pPr>
            <a:r>
              <a:rPr lang="en-US" sz="2800" dirty="0"/>
              <a:t>Understand and discuss key elements of delegation in the LTC context</a:t>
            </a:r>
            <a:endParaRPr lang="en-CA" sz="2800" dirty="0"/>
          </a:p>
          <a:p>
            <a:pPr marL="320040" lvl="1" indent="0">
              <a:buNone/>
            </a:pPr>
            <a:endParaRPr lang="en-US" dirty="0"/>
          </a:p>
          <a:p>
            <a:pPr marL="0" indent="0">
              <a:buNone/>
            </a:pPr>
            <a:endParaRPr lang="en-CA" dirty="0"/>
          </a:p>
        </p:txBody>
      </p:sp>
    </p:spTree>
    <p:extLst>
      <p:ext uri="{BB962C8B-B14F-4D97-AF65-F5344CB8AC3E}">
        <p14:creationId xmlns:p14="http://schemas.microsoft.com/office/powerpoint/2010/main" val="2926289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04673" y="-647700"/>
            <a:ext cx="8153399" cy="1600200"/>
          </a:xfrm>
        </p:spPr>
        <p:txBody>
          <a:bodyPr>
            <a:normAutofit fontScale="90000"/>
          </a:bodyPr>
          <a:lstStyle/>
          <a:p>
            <a:r>
              <a:rPr lang="en-US" altLang="en-US" sz="3200" dirty="0"/>
              <a:t/>
            </a:r>
            <a:br>
              <a:rPr lang="en-US" altLang="en-US" sz="3200" dirty="0"/>
            </a:br>
            <a:r>
              <a:rPr lang="en-US" altLang="en-US" sz="3200" dirty="0"/>
              <a:t/>
            </a:r>
            <a:br>
              <a:rPr lang="en-US" altLang="en-US" sz="3200" dirty="0"/>
            </a:br>
            <a:r>
              <a:rPr lang="en-US" altLang="en-US" sz="3200" dirty="0"/>
              <a:t/>
            </a:r>
            <a:br>
              <a:rPr lang="en-US" altLang="en-US" sz="3200" dirty="0"/>
            </a:br>
            <a:r>
              <a:rPr lang="en-US" altLang="en-US" sz="3100" dirty="0"/>
              <a:t/>
            </a:r>
            <a:br>
              <a:rPr lang="en-US" altLang="en-US" sz="3100" dirty="0"/>
            </a:br>
            <a:r>
              <a:rPr lang="en-US" altLang="en-US" sz="3100" dirty="0" smtClean="0"/>
              <a:t>Delegation: </a:t>
            </a:r>
            <a:r>
              <a:rPr lang="en-US" altLang="en-US" sz="3100" dirty="0"/>
              <a:t>College of Nurses of Ontario, Authorizing Mechanism, 2014</a:t>
            </a:r>
            <a:br>
              <a:rPr lang="en-US" altLang="en-US" sz="3100" dirty="0"/>
            </a:br>
            <a:endParaRPr lang="en-CA" altLang="en-US" sz="3100" dirty="0"/>
          </a:p>
        </p:txBody>
      </p:sp>
      <p:sp>
        <p:nvSpPr>
          <p:cNvPr id="20483" name="Content Placeholder 2"/>
          <p:cNvSpPr>
            <a:spLocks noGrp="1"/>
          </p:cNvSpPr>
          <p:nvPr>
            <p:ph idx="1"/>
          </p:nvPr>
        </p:nvSpPr>
        <p:spPr>
          <a:xfrm>
            <a:off x="304800" y="1301496"/>
            <a:ext cx="8534400" cy="4419600"/>
          </a:xfrm>
        </p:spPr>
        <p:txBody>
          <a:bodyPr/>
          <a:lstStyle/>
          <a:p>
            <a:pPr marL="0" indent="0" algn="ctr">
              <a:buFontTx/>
              <a:buNone/>
            </a:pPr>
            <a:r>
              <a:rPr lang="en-US" altLang="en-US" sz="2400" i="1" dirty="0"/>
              <a:t>“</a:t>
            </a:r>
            <a:r>
              <a:rPr lang="en-US" altLang="en-US" sz="2000" i="1" dirty="0"/>
              <a:t>Delegation is a process by which a health care professional who has legal authority to perform a controlled act transfers that authority to an unauthorized person.” </a:t>
            </a:r>
          </a:p>
          <a:p>
            <a:pPr marL="0" indent="0" algn="ctr">
              <a:buFontTx/>
              <a:buNone/>
            </a:pPr>
            <a:endParaRPr lang="en-US" altLang="en-US" sz="2000" i="1" dirty="0"/>
          </a:p>
          <a:p>
            <a:pPr marL="0" indent="0" algn="ctr">
              <a:buFontTx/>
              <a:buNone/>
            </a:pPr>
            <a:r>
              <a:rPr lang="en-US" altLang="en-US" sz="2000" i="1" dirty="0"/>
              <a:t>“Sub-delegation is prohibited. Sub-delegation occurs when an individual who accepted a delegation then delegates the same act to another person. This is not allowed because the individual who is sub-delegating does not have legal authority to perform the act without delegation.”</a:t>
            </a:r>
          </a:p>
          <a:p>
            <a:pPr marL="0" indent="0" algn="ctr">
              <a:buFontTx/>
              <a:buNone/>
            </a:pPr>
            <a:endParaRPr lang="en-US" altLang="en-US" sz="2400" i="1" dirty="0"/>
          </a:p>
          <a:p>
            <a:pPr marL="0" indent="0" algn="ctr">
              <a:buFontTx/>
              <a:buNone/>
            </a:pPr>
            <a:r>
              <a:rPr lang="en-US" altLang="en-US" sz="2000" i="1" dirty="0"/>
              <a:t>“May or may not include orders - </a:t>
            </a:r>
            <a:r>
              <a:rPr lang="en-US" altLang="en-US" sz="2000" dirty="0"/>
              <a:t>Delegation provides the legal authority to perform a controlled act, whereas an order outlines how to perform it.”</a:t>
            </a:r>
            <a:endParaRPr lang="en-US" altLang="en-US" sz="2000" i="1" dirty="0"/>
          </a:p>
        </p:txBody>
      </p:sp>
    </p:spTree>
    <p:extLst>
      <p:ext uri="{BB962C8B-B14F-4D97-AF65-F5344CB8AC3E}">
        <p14:creationId xmlns:p14="http://schemas.microsoft.com/office/powerpoint/2010/main" val="396623581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Five Rights of Delegation</a:t>
            </a:r>
            <a:endParaRPr lang="en-CA" dirty="0"/>
          </a:p>
        </p:txBody>
      </p:sp>
      <p:sp>
        <p:nvSpPr>
          <p:cNvPr id="3" name="Content Placeholder 2"/>
          <p:cNvSpPr>
            <a:spLocks noGrp="1"/>
          </p:cNvSpPr>
          <p:nvPr>
            <p:ph idx="1"/>
          </p:nvPr>
        </p:nvSpPr>
        <p:spPr/>
        <p:txBody>
          <a:bodyPr>
            <a:normAutofit/>
          </a:bodyPr>
          <a:lstStyle/>
          <a:p>
            <a:pPr>
              <a:spcAft>
                <a:spcPts val="600"/>
              </a:spcAft>
            </a:pPr>
            <a:r>
              <a:rPr lang="en-US" sz="3600" dirty="0"/>
              <a:t>Right task</a:t>
            </a:r>
          </a:p>
          <a:p>
            <a:pPr>
              <a:spcAft>
                <a:spcPts val="600"/>
              </a:spcAft>
            </a:pPr>
            <a:r>
              <a:rPr lang="en-US" sz="3600" dirty="0"/>
              <a:t>Right circumstances</a:t>
            </a:r>
          </a:p>
          <a:p>
            <a:pPr>
              <a:spcAft>
                <a:spcPts val="600"/>
              </a:spcAft>
            </a:pPr>
            <a:r>
              <a:rPr lang="en-US" sz="3600" dirty="0"/>
              <a:t>Right person</a:t>
            </a:r>
          </a:p>
          <a:p>
            <a:pPr>
              <a:spcAft>
                <a:spcPts val="600"/>
              </a:spcAft>
            </a:pPr>
            <a:r>
              <a:rPr lang="en-US" sz="3600" dirty="0"/>
              <a:t>Right direction or communication</a:t>
            </a:r>
          </a:p>
          <a:p>
            <a:pPr>
              <a:spcAft>
                <a:spcPts val="600"/>
              </a:spcAft>
            </a:pPr>
            <a:r>
              <a:rPr lang="en-US" sz="3600" dirty="0"/>
              <a:t>Right supervision</a:t>
            </a:r>
            <a:endParaRPr lang="en-CA" sz="3600" dirty="0"/>
          </a:p>
        </p:txBody>
      </p:sp>
    </p:spTree>
    <p:extLst>
      <p:ext uri="{BB962C8B-B14F-4D97-AF65-F5344CB8AC3E}">
        <p14:creationId xmlns:p14="http://schemas.microsoft.com/office/powerpoint/2010/main" val="2792901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155448" y="391507"/>
            <a:ext cx="7663002" cy="5195478"/>
          </a:xfrm>
          <a:prstGeom prst="rect">
            <a:avLst/>
          </a:prstGeom>
          <a:solidFill>
            <a:srgbClr val="A50021"/>
          </a:solidFill>
          <a:ln>
            <a:noFill/>
          </a:ln>
        </p:spPr>
      </p:pic>
      <p:sp>
        <p:nvSpPr>
          <p:cNvPr id="5" name="TextBox 2"/>
          <p:cNvSpPr txBox="1">
            <a:spLocks noChangeArrowheads="1"/>
          </p:cNvSpPr>
          <p:nvPr/>
        </p:nvSpPr>
        <p:spPr bwMode="auto">
          <a:xfrm>
            <a:off x="75497" y="5586985"/>
            <a:ext cx="84969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HelveticaNeueLT Std Lt" pitchFamily="34" charset="0"/>
              </a:defRPr>
            </a:lvl1pPr>
            <a:lvl2pPr marL="742950" indent="-285750">
              <a:spcBef>
                <a:spcPct val="20000"/>
              </a:spcBef>
              <a:buChar char="–"/>
              <a:defRPr sz="2800">
                <a:solidFill>
                  <a:schemeClr val="tx1"/>
                </a:solidFill>
                <a:latin typeface="HelveticaNeueLT Std Lt"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400" dirty="0">
                <a:latin typeface="Arial" charset="0"/>
              </a:rPr>
              <a:t>College of Nurses of Ontario. (2015). </a:t>
            </a:r>
            <a:r>
              <a:rPr lang="en-CA" altLang="en-US" sz="1400" i="1" dirty="0">
                <a:latin typeface="Arial" charset="0"/>
              </a:rPr>
              <a:t>Authorizing mechanisms. </a:t>
            </a:r>
            <a:r>
              <a:rPr lang="en-CA" altLang="en-US" sz="1400" dirty="0">
                <a:latin typeface="Arial" charset="0"/>
              </a:rPr>
              <a:t>Retrieved from</a:t>
            </a:r>
            <a:r>
              <a:rPr lang="en-CA" altLang="en-US" sz="1400" dirty="0" smtClean="0">
                <a:latin typeface="Arial" charset="0"/>
              </a:rPr>
              <a:t>: https://www.cno.org/Global/docs/prac/41075_AuthorizingMech.pdf</a:t>
            </a:r>
            <a:endParaRPr lang="en-CA" altLang="en-US" sz="1400" dirty="0">
              <a:latin typeface="Arial" charset="0"/>
            </a:endParaRPr>
          </a:p>
        </p:txBody>
      </p:sp>
    </p:spTree>
    <p:extLst>
      <p:ext uri="{BB962C8B-B14F-4D97-AF65-F5344CB8AC3E}">
        <p14:creationId xmlns:p14="http://schemas.microsoft.com/office/powerpoint/2010/main" val="316067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36" y="141339"/>
            <a:ext cx="8382000" cy="990600"/>
          </a:xfrm>
        </p:spPr>
        <p:txBody>
          <a:bodyPr>
            <a:normAutofit fontScale="90000"/>
          </a:bodyPr>
          <a:lstStyle/>
          <a:p>
            <a:r>
              <a:rPr lang="en-US" sz="3000" dirty="0"/>
              <a:t>Difference </a:t>
            </a:r>
            <a:r>
              <a:rPr lang="en-US" sz="3000" dirty="0" smtClean="0"/>
              <a:t>Between </a:t>
            </a:r>
            <a:r>
              <a:rPr lang="en-US" sz="3000" dirty="0"/>
              <a:t>RN and RPN with </a:t>
            </a:r>
            <a:r>
              <a:rPr lang="en-US" sz="3000" dirty="0" smtClean="0"/>
              <a:t>Delegation</a:t>
            </a:r>
            <a:endParaRPr lang="en-CA" sz="3000" dirty="0"/>
          </a:p>
        </p:txBody>
      </p:sp>
      <p:sp>
        <p:nvSpPr>
          <p:cNvPr id="3" name="Content Placeholder 2"/>
          <p:cNvSpPr>
            <a:spLocks noGrp="1"/>
          </p:cNvSpPr>
          <p:nvPr>
            <p:ph idx="1"/>
          </p:nvPr>
        </p:nvSpPr>
        <p:spPr>
          <a:xfrm>
            <a:off x="350536" y="826008"/>
            <a:ext cx="8382000" cy="1828800"/>
          </a:xfrm>
        </p:spPr>
        <p:txBody>
          <a:bodyPr/>
          <a:lstStyle/>
          <a:p>
            <a:pPr marL="0" indent="0">
              <a:buNone/>
            </a:pPr>
            <a:r>
              <a:rPr lang="en-US" dirty="0"/>
              <a:t>Same principles of delegation and supervision apply to both levels of nurse based on complexity of the </a:t>
            </a:r>
            <a:r>
              <a:rPr lang="en-US" dirty="0" smtClean="0"/>
              <a:t>patient.</a:t>
            </a:r>
            <a:r>
              <a:rPr lang="en-US" dirty="0"/>
              <a:t> </a:t>
            </a:r>
            <a:r>
              <a:rPr lang="en-US" dirty="0" smtClean="0"/>
              <a:t> </a:t>
            </a:r>
            <a:r>
              <a:rPr lang="en-US" sz="1400" dirty="0" smtClean="0"/>
              <a:t>(Potter </a:t>
            </a:r>
            <a:r>
              <a:rPr lang="en-US" sz="1400" dirty="0"/>
              <a:t>&amp; Perry, 2014 p. </a:t>
            </a:r>
            <a:r>
              <a:rPr lang="en-US" sz="1400" dirty="0" smtClean="0"/>
              <a:t>1380)</a:t>
            </a:r>
            <a:endParaRPr lang="en-CA" sz="1400" dirty="0"/>
          </a:p>
        </p:txBody>
      </p:sp>
      <p:sp>
        <p:nvSpPr>
          <p:cNvPr id="4" name="Isosceles Triangle 3"/>
          <p:cNvSpPr/>
          <p:nvPr/>
        </p:nvSpPr>
        <p:spPr>
          <a:xfrm>
            <a:off x="2407936" y="2807208"/>
            <a:ext cx="4114800" cy="1447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RN</a:t>
            </a:r>
          </a:p>
          <a:p>
            <a:pPr algn="ctr"/>
            <a:r>
              <a:rPr lang="en-US" sz="2400" dirty="0"/>
              <a:t>RPN</a:t>
            </a:r>
            <a:endParaRPr lang="en-CA" sz="2400" dirty="0"/>
          </a:p>
        </p:txBody>
      </p:sp>
      <p:cxnSp>
        <p:nvCxnSpPr>
          <p:cNvPr id="6" name="Straight Connector 5"/>
          <p:cNvCxnSpPr/>
          <p:nvPr/>
        </p:nvCxnSpPr>
        <p:spPr>
          <a:xfrm>
            <a:off x="2103136" y="2426208"/>
            <a:ext cx="51054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27536" y="3181988"/>
            <a:ext cx="14478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Resident</a:t>
            </a:r>
            <a:endParaRPr lang="en-CA" dirty="0"/>
          </a:p>
        </p:txBody>
      </p:sp>
      <p:sp>
        <p:nvSpPr>
          <p:cNvPr id="8" name="TextBox 7"/>
          <p:cNvSpPr txBox="1"/>
          <p:nvPr/>
        </p:nvSpPr>
        <p:spPr>
          <a:xfrm>
            <a:off x="2091182" y="4238675"/>
            <a:ext cx="633507" cy="369332"/>
          </a:xfrm>
          <a:prstGeom prst="rect">
            <a:avLst/>
          </a:prstGeom>
          <a:noFill/>
        </p:spPr>
        <p:txBody>
          <a:bodyPr wrap="none" rtlCol="0">
            <a:spAutoFit/>
          </a:bodyPr>
          <a:lstStyle/>
          <a:p>
            <a:r>
              <a:rPr lang="en-US" dirty="0"/>
              <a:t>RPN</a:t>
            </a:r>
            <a:endParaRPr lang="en-CA" dirty="0"/>
          </a:p>
        </p:txBody>
      </p:sp>
      <p:sp>
        <p:nvSpPr>
          <p:cNvPr id="9" name="TextBox 8"/>
          <p:cNvSpPr txBox="1"/>
          <p:nvPr/>
        </p:nvSpPr>
        <p:spPr>
          <a:xfrm>
            <a:off x="6333014" y="4255008"/>
            <a:ext cx="533400" cy="369332"/>
          </a:xfrm>
          <a:prstGeom prst="rect">
            <a:avLst/>
          </a:prstGeom>
          <a:noFill/>
        </p:spPr>
        <p:txBody>
          <a:bodyPr wrap="square" rtlCol="0">
            <a:spAutoFit/>
          </a:bodyPr>
          <a:lstStyle/>
          <a:p>
            <a:r>
              <a:rPr lang="en-US" dirty="0"/>
              <a:t>RN</a:t>
            </a:r>
            <a:endParaRPr lang="en-CA" dirty="0"/>
          </a:p>
        </p:txBody>
      </p:sp>
      <p:sp>
        <p:nvSpPr>
          <p:cNvPr id="10" name="TextBox 9"/>
          <p:cNvSpPr txBox="1"/>
          <p:nvPr/>
        </p:nvSpPr>
        <p:spPr>
          <a:xfrm>
            <a:off x="502936" y="4439674"/>
            <a:ext cx="3352800" cy="1323439"/>
          </a:xfrm>
          <a:prstGeom prst="rect">
            <a:avLst/>
          </a:prstGeom>
          <a:noFill/>
        </p:spPr>
        <p:txBody>
          <a:bodyPr wrap="square" rtlCol="0">
            <a:spAutoFit/>
          </a:bodyPr>
          <a:lstStyle/>
          <a:p>
            <a:r>
              <a:rPr lang="en-US" sz="2000" dirty="0"/>
              <a:t>Less complex</a:t>
            </a:r>
          </a:p>
          <a:p>
            <a:r>
              <a:rPr lang="en-US" sz="2000" dirty="0"/>
              <a:t>Less variable</a:t>
            </a:r>
          </a:p>
          <a:p>
            <a:r>
              <a:rPr lang="en-US" sz="2000" dirty="0"/>
              <a:t>Less acute</a:t>
            </a:r>
          </a:p>
          <a:p>
            <a:r>
              <a:rPr lang="en-US" sz="2000" dirty="0"/>
              <a:t>More predictable outcome</a:t>
            </a:r>
            <a:endParaRPr lang="en-CA" sz="2000" dirty="0"/>
          </a:p>
        </p:txBody>
      </p:sp>
      <p:sp>
        <p:nvSpPr>
          <p:cNvPr id="11" name="TextBox 10"/>
          <p:cNvSpPr txBox="1"/>
          <p:nvPr/>
        </p:nvSpPr>
        <p:spPr>
          <a:xfrm>
            <a:off x="6141736" y="4624340"/>
            <a:ext cx="3002264" cy="1323439"/>
          </a:xfrm>
          <a:prstGeom prst="rect">
            <a:avLst/>
          </a:prstGeom>
          <a:noFill/>
        </p:spPr>
        <p:txBody>
          <a:bodyPr wrap="square" rtlCol="0">
            <a:spAutoFit/>
          </a:bodyPr>
          <a:lstStyle/>
          <a:p>
            <a:r>
              <a:rPr lang="en-US" sz="2000" dirty="0"/>
              <a:t>More complex</a:t>
            </a:r>
          </a:p>
          <a:p>
            <a:r>
              <a:rPr lang="en-US" sz="2000" dirty="0"/>
              <a:t>More variable</a:t>
            </a:r>
          </a:p>
          <a:p>
            <a:r>
              <a:rPr lang="en-US" sz="2000" dirty="0"/>
              <a:t>More acute</a:t>
            </a:r>
          </a:p>
          <a:p>
            <a:r>
              <a:rPr lang="en-US" sz="2000" dirty="0"/>
              <a:t>Less predictable outcome</a:t>
            </a:r>
            <a:endParaRPr lang="en-CA" sz="2000" dirty="0"/>
          </a:p>
        </p:txBody>
      </p:sp>
    </p:spTree>
    <p:extLst>
      <p:ext uri="{BB962C8B-B14F-4D97-AF65-F5344CB8AC3E}">
        <p14:creationId xmlns:p14="http://schemas.microsoft.com/office/powerpoint/2010/main" val="4250744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50392"/>
            <a:ext cx="8229600" cy="5029200"/>
          </a:xfrm>
        </p:spPr>
        <p:txBody>
          <a:bodyPr>
            <a:normAutofit/>
          </a:bodyPr>
          <a:lstStyle/>
          <a:p>
            <a:pPr marL="0" indent="0">
              <a:spcAft>
                <a:spcPts val="600"/>
              </a:spcAft>
              <a:buFontTx/>
              <a:buNone/>
              <a:defRPr/>
            </a:pPr>
            <a:r>
              <a:rPr lang="en-US" sz="2400" dirty="0"/>
              <a:t>You are the RN working an evening shift and you are very busy. There is an order for you. The order calls for Mr. Jones to have his catheter changed. You phone the RPN and ask him if he would do the catheterization. The RPN says no because it is not his order it is the RN’s.</a:t>
            </a:r>
          </a:p>
          <a:p>
            <a:pPr marL="573088" indent="-341313">
              <a:spcAft>
                <a:spcPts val="600"/>
              </a:spcAft>
              <a:buFontTx/>
              <a:buAutoNum type="arabicPeriod"/>
              <a:defRPr/>
            </a:pPr>
            <a:r>
              <a:rPr lang="en-US" sz="2400" dirty="0"/>
              <a:t>Was the RN within her rights to ask the RPN to do the catheterization?</a:t>
            </a:r>
          </a:p>
          <a:p>
            <a:pPr marL="573088" indent="-341313">
              <a:spcAft>
                <a:spcPts val="600"/>
              </a:spcAft>
              <a:buFontTx/>
              <a:buAutoNum type="arabicPeriod"/>
              <a:defRPr/>
            </a:pPr>
            <a:r>
              <a:rPr lang="en-US" sz="2400" dirty="0"/>
              <a:t>What is the difference between delegating and following orders?</a:t>
            </a:r>
          </a:p>
          <a:p>
            <a:pPr marL="573088" indent="-341313">
              <a:spcAft>
                <a:spcPts val="600"/>
              </a:spcAft>
              <a:buFontTx/>
              <a:buAutoNum type="arabicPeriod"/>
              <a:defRPr/>
            </a:pPr>
            <a:r>
              <a:rPr lang="en-US" sz="2400" dirty="0"/>
              <a:t>If there was no order could the catheterization be initiated?</a:t>
            </a:r>
            <a:endParaRPr lang="en-CA" sz="2400" dirty="0"/>
          </a:p>
        </p:txBody>
      </p:sp>
      <p:sp>
        <p:nvSpPr>
          <p:cNvPr id="23554" name="Title 1"/>
          <p:cNvSpPr>
            <a:spLocks noGrp="1"/>
          </p:cNvSpPr>
          <p:nvPr>
            <p:ph type="title"/>
          </p:nvPr>
        </p:nvSpPr>
        <p:spPr>
          <a:xfrm>
            <a:off x="457200" y="0"/>
            <a:ext cx="8229600" cy="1143000"/>
          </a:xfrm>
        </p:spPr>
        <p:txBody>
          <a:bodyPr/>
          <a:lstStyle/>
          <a:p>
            <a:r>
              <a:rPr lang="en-US" altLang="en-US" dirty="0"/>
              <a:t>Delegation Scenario</a:t>
            </a:r>
            <a:endParaRPr lang="en-CA" altLang="en-US" dirty="0"/>
          </a:p>
        </p:txBody>
      </p:sp>
    </p:spTree>
    <p:extLst>
      <p:ext uri="{BB962C8B-B14F-4D97-AF65-F5344CB8AC3E}">
        <p14:creationId xmlns:p14="http://schemas.microsoft.com/office/powerpoint/2010/main" val="1259610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512"/>
            <a:ext cx="6781800" cy="685800"/>
          </a:xfrm>
        </p:spPr>
        <p:txBody>
          <a:bodyPr>
            <a:noAutofit/>
          </a:bodyPr>
          <a:lstStyle/>
          <a:p>
            <a:r>
              <a:rPr lang="en-US" sz="4000" dirty="0"/>
              <a:t>References</a:t>
            </a:r>
            <a:endParaRPr lang="en-CA" sz="4000" dirty="0"/>
          </a:p>
        </p:txBody>
      </p:sp>
      <p:sp>
        <p:nvSpPr>
          <p:cNvPr id="3" name="Content Placeholder 2"/>
          <p:cNvSpPr>
            <a:spLocks noGrp="1"/>
          </p:cNvSpPr>
          <p:nvPr>
            <p:ph idx="1"/>
          </p:nvPr>
        </p:nvSpPr>
        <p:spPr>
          <a:xfrm>
            <a:off x="457200" y="1066800"/>
            <a:ext cx="8305800" cy="4724400"/>
          </a:xfrm>
        </p:spPr>
        <p:txBody>
          <a:bodyPr>
            <a:normAutofit/>
          </a:bodyPr>
          <a:lstStyle/>
          <a:p>
            <a:pPr marL="0" indent="0">
              <a:buNone/>
            </a:pPr>
            <a:r>
              <a:rPr lang="en-US" sz="2000" dirty="0"/>
              <a:t>Arnold, E.C., &amp; Boggs, K.U. (2011). </a:t>
            </a:r>
            <a:r>
              <a:rPr lang="en-US" sz="2000" i="1" dirty="0"/>
              <a:t>Interpersonal relationships: Professional communication skills for nurses.</a:t>
            </a:r>
            <a:r>
              <a:rPr lang="en-US" sz="2000" dirty="0"/>
              <a:t> Toronto: Elsevier.</a:t>
            </a:r>
          </a:p>
          <a:p>
            <a:pPr marL="0" indent="0">
              <a:buNone/>
            </a:pPr>
            <a:endParaRPr lang="en-US" sz="2000" dirty="0"/>
          </a:p>
          <a:p>
            <a:pPr marL="0" lvl="0" indent="0">
              <a:buNone/>
              <a:defRPr/>
            </a:pPr>
            <a:r>
              <a:rPr lang="en-CA" altLang="en-US" sz="2000" dirty="0"/>
              <a:t>College of Nurses of Ontario. (2015). </a:t>
            </a:r>
            <a:r>
              <a:rPr lang="en-CA" altLang="en-US" sz="2000" i="1" dirty="0"/>
              <a:t>Practice guidelines: Authorizing mechanisms. </a:t>
            </a:r>
            <a:r>
              <a:rPr lang="en-CA" altLang="en-US" sz="2000" dirty="0"/>
              <a:t>Retrieved from: https://www.cno.org/Global/docs/prac/41075_AuthorizingMech.pdf</a:t>
            </a:r>
          </a:p>
          <a:p>
            <a:pPr marL="0" indent="0">
              <a:buNone/>
            </a:pPr>
            <a:endParaRPr lang="en-US" sz="2000" dirty="0"/>
          </a:p>
          <a:p>
            <a:pPr marL="0" indent="0">
              <a:buNone/>
            </a:pPr>
            <a:r>
              <a:rPr lang="en-US" sz="2000" dirty="0"/>
              <a:t>Chute, A. (2015). </a:t>
            </a:r>
            <a:r>
              <a:rPr lang="en-US" sz="2000" i="1" dirty="0"/>
              <a:t>Communication: At the heart of nursing practice. </a:t>
            </a:r>
            <a:r>
              <a:rPr lang="en-US" sz="2000" dirty="0"/>
              <a:t>pp. 611.</a:t>
            </a:r>
            <a:r>
              <a:rPr lang="en-US" sz="2000" i="1" dirty="0"/>
              <a:t>  </a:t>
            </a:r>
            <a:r>
              <a:rPr lang="en-US" sz="2000" dirty="0"/>
              <a:t>In Gregory, D., Raymond-Seniuk, C., Patrick, L., &amp;  Stephen, T.  </a:t>
            </a:r>
            <a:r>
              <a:rPr lang="en-US" sz="2000" i="1" dirty="0"/>
              <a:t>Fundamentals: Perspectives on the art and science of Canadian nursing. </a:t>
            </a:r>
            <a:r>
              <a:rPr lang="en-US" sz="2000" dirty="0"/>
              <a:t>Philadelphia: Wolters Kluwer.</a:t>
            </a:r>
            <a:endParaRPr lang="en-CA" sz="2000" dirty="0"/>
          </a:p>
          <a:p>
            <a:endParaRPr lang="en-US" sz="2000" dirty="0"/>
          </a:p>
          <a:p>
            <a:pPr marL="0" indent="0">
              <a:buNone/>
            </a:pPr>
            <a:r>
              <a:rPr lang="en-US" sz="2000" dirty="0"/>
              <a:t>Potter, P.A., &amp; Perry, A.G. (2014). </a:t>
            </a:r>
            <a:r>
              <a:rPr lang="en-US" sz="2000" i="1" dirty="0"/>
              <a:t>Canadian fundamentals of nursing. </a:t>
            </a:r>
            <a:r>
              <a:rPr lang="en-US" sz="2000" dirty="0"/>
              <a:t>(5</a:t>
            </a:r>
            <a:r>
              <a:rPr lang="en-US" sz="2000" baseline="30000" dirty="0"/>
              <a:t>th</a:t>
            </a:r>
            <a:r>
              <a:rPr lang="en-US" sz="2000" dirty="0"/>
              <a:t> ed.). Toronto: Elsevier.</a:t>
            </a:r>
            <a:endParaRPr lang="en-CA" sz="2000" dirty="0"/>
          </a:p>
        </p:txBody>
      </p:sp>
    </p:spTree>
    <p:extLst>
      <p:ext uri="{BB962C8B-B14F-4D97-AF65-F5344CB8AC3E}">
        <p14:creationId xmlns:p14="http://schemas.microsoft.com/office/powerpoint/2010/main" val="36655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380999"/>
            <a:ext cx="8153400" cy="5562601"/>
          </a:xfrm>
        </p:spPr>
        <p:txBody>
          <a:bodyPr>
            <a:normAutofit/>
          </a:bodyPr>
          <a:lstStyle/>
          <a:p>
            <a:pPr marL="0" indent="0">
              <a:buNone/>
            </a:pPr>
            <a:r>
              <a:rPr lang="en-US" sz="3200" b="1" i="1" dirty="0">
                <a:solidFill>
                  <a:srgbClr val="FF0000"/>
                </a:solidFill>
              </a:rPr>
              <a:t>“I’ve learned that people will forget what was said, people will forget what you did, but people will never forget how you made them feel</a:t>
            </a:r>
            <a:r>
              <a:rPr lang="en-US" sz="3200" b="1" i="1" dirty="0" smtClean="0">
                <a:solidFill>
                  <a:srgbClr val="FF0000"/>
                </a:solidFill>
              </a:rPr>
              <a:t>.”</a:t>
            </a:r>
            <a:endParaRPr lang="en-US" sz="4000" dirty="0" smtClean="0"/>
          </a:p>
          <a:p>
            <a:pPr marL="0" indent="0">
              <a:buNone/>
            </a:pPr>
            <a:endParaRPr lang="en-US" sz="4000" dirty="0" smtClean="0"/>
          </a:p>
          <a:p>
            <a:pPr marL="0" indent="0">
              <a:buNone/>
            </a:pPr>
            <a:endParaRPr lang="en-US" sz="4000" dirty="0"/>
          </a:p>
          <a:p>
            <a:pPr marL="0" indent="0">
              <a:buNone/>
            </a:pPr>
            <a:endParaRPr lang="en-US" sz="4000" dirty="0"/>
          </a:p>
          <a:p>
            <a:pPr marL="0" indent="0">
              <a:buNone/>
            </a:pPr>
            <a:r>
              <a:rPr lang="en-US" sz="2400" dirty="0"/>
              <a:t>Maya Angelou (1928-2014) </a:t>
            </a:r>
          </a:p>
          <a:p>
            <a:pPr marL="0" indent="0">
              <a:buNone/>
            </a:pPr>
            <a:r>
              <a:rPr lang="en-US" sz="2400" dirty="0"/>
              <a:t>Poet, memoirist, and civil rights activist</a:t>
            </a:r>
            <a:endParaRPr lang="en-CA"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26574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24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24" y="-124968"/>
            <a:ext cx="7543800" cy="1600200"/>
          </a:xfrm>
        </p:spPr>
        <p:txBody>
          <a:bodyPr>
            <a:normAutofit/>
          </a:bodyPr>
          <a:lstStyle/>
          <a:p>
            <a:r>
              <a:rPr lang="en-US" dirty="0"/>
              <a:t>Communication Styles</a:t>
            </a:r>
            <a:endParaRPr lang="en-CA" dirty="0"/>
          </a:p>
        </p:txBody>
      </p:sp>
      <p:sp>
        <p:nvSpPr>
          <p:cNvPr id="3" name="Content Placeholder 2"/>
          <p:cNvSpPr>
            <a:spLocks noGrp="1"/>
          </p:cNvSpPr>
          <p:nvPr>
            <p:ph idx="1"/>
          </p:nvPr>
        </p:nvSpPr>
        <p:spPr>
          <a:xfrm>
            <a:off x="762000" y="920496"/>
            <a:ext cx="7696200" cy="4572000"/>
          </a:xfrm>
        </p:spPr>
        <p:txBody>
          <a:bodyPr>
            <a:normAutofit/>
          </a:bodyPr>
          <a:lstStyle/>
          <a:p>
            <a:pPr marL="0" indent="0">
              <a:buNone/>
            </a:pPr>
            <a:r>
              <a:rPr lang="en-US" sz="3200" dirty="0"/>
              <a:t>Communication</a:t>
            </a:r>
          </a:p>
          <a:p>
            <a:pPr lvl="1"/>
            <a:r>
              <a:rPr lang="en-US" sz="2400" dirty="0"/>
              <a:t>All communication for purpose of sharing involves information carrier and recipient</a:t>
            </a:r>
          </a:p>
          <a:p>
            <a:pPr marL="0" indent="0">
              <a:buNone/>
            </a:pPr>
            <a:endParaRPr lang="en-US" dirty="0" smtClean="0"/>
          </a:p>
          <a:p>
            <a:pPr marL="0" indent="0">
              <a:buNone/>
            </a:pPr>
            <a:r>
              <a:rPr lang="en-US" sz="3200" dirty="0" smtClean="0"/>
              <a:t>Metacommunication</a:t>
            </a:r>
            <a:endParaRPr lang="en-US" sz="3200" dirty="0"/>
          </a:p>
          <a:p>
            <a:pPr lvl="1"/>
            <a:r>
              <a:rPr lang="en-US" sz="2400" dirty="0" smtClean="0"/>
              <a:t>Non-verbal: body </a:t>
            </a:r>
            <a:r>
              <a:rPr lang="en-US" sz="2400" dirty="0"/>
              <a:t>language, culture, gender, appearance</a:t>
            </a:r>
          </a:p>
          <a:p>
            <a:pPr lvl="1"/>
            <a:r>
              <a:rPr lang="en-US" sz="2400" dirty="0" smtClean="0"/>
              <a:t>Verbal: culture</a:t>
            </a:r>
            <a:r>
              <a:rPr lang="en-US" sz="2400" dirty="0"/>
              <a:t>, native language, gender, vocal pitch</a:t>
            </a:r>
            <a:endParaRPr lang="en-CA" sz="2400" dirty="0"/>
          </a:p>
        </p:txBody>
      </p:sp>
    </p:spTree>
    <p:extLst>
      <p:ext uri="{BB962C8B-B14F-4D97-AF65-F5344CB8AC3E}">
        <p14:creationId xmlns:p14="http://schemas.microsoft.com/office/powerpoint/2010/main" val="209095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244" y="103632"/>
            <a:ext cx="8305800" cy="1143000"/>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3800" kern="1200" cap="all">
                <a:solidFill>
                  <a:srgbClr val="F27528"/>
                </a:solidFill>
                <a:latin typeface="+mj-lt"/>
                <a:ea typeface="+mj-ea"/>
                <a:cs typeface="+mj-cs"/>
              </a:defRPr>
            </a:lvl1pPr>
          </a:lstStyle>
          <a:p>
            <a:r>
              <a:rPr lang="en-US" sz="3200" dirty="0" smtClean="0"/>
              <a:t>Styles that Influence Professional Communications in Nurse-Client Relationships</a:t>
            </a:r>
            <a:endParaRPr lang="en-CA" sz="3200" dirty="0"/>
          </a:p>
        </p:txBody>
      </p:sp>
      <p:sp>
        <p:nvSpPr>
          <p:cNvPr id="5" name="Text Placeholder 5"/>
          <p:cNvSpPr txBox="1">
            <a:spLocks/>
          </p:cNvSpPr>
          <p:nvPr/>
        </p:nvSpPr>
        <p:spPr>
          <a:xfrm>
            <a:off x="762000" y="1039368"/>
            <a:ext cx="3657600"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Verbal</a:t>
            </a:r>
            <a:endParaRPr lang="en-CA" dirty="0"/>
          </a:p>
        </p:txBody>
      </p:sp>
      <p:sp>
        <p:nvSpPr>
          <p:cNvPr id="6" name="Content Placeholder 6"/>
          <p:cNvSpPr txBox="1">
            <a:spLocks/>
          </p:cNvSpPr>
          <p:nvPr/>
        </p:nvSpPr>
        <p:spPr>
          <a:xfrm>
            <a:off x="765048" y="1725168"/>
            <a:ext cx="3959352" cy="354753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Moderates pitch</a:t>
            </a:r>
          </a:p>
          <a:p>
            <a:r>
              <a:rPr lang="en-US" dirty="0" smtClean="0"/>
              <a:t>Varies vocalizations</a:t>
            </a:r>
          </a:p>
          <a:p>
            <a:r>
              <a:rPr lang="en-US" dirty="0" smtClean="0"/>
              <a:t>Encourages involvement</a:t>
            </a:r>
          </a:p>
          <a:p>
            <a:r>
              <a:rPr lang="en-US" dirty="0" smtClean="0"/>
              <a:t>Validates worth</a:t>
            </a:r>
          </a:p>
          <a:p>
            <a:r>
              <a:rPr lang="en-US" dirty="0" smtClean="0"/>
              <a:t>Advocates for others</a:t>
            </a:r>
          </a:p>
          <a:p>
            <a:r>
              <a:rPr lang="en-US" dirty="0" smtClean="0"/>
              <a:t>Appropriately provides feedback</a:t>
            </a:r>
            <a:endParaRPr lang="en-CA" dirty="0"/>
          </a:p>
        </p:txBody>
      </p:sp>
      <p:sp>
        <p:nvSpPr>
          <p:cNvPr id="7" name="Text Placeholder 7"/>
          <p:cNvSpPr txBox="1">
            <a:spLocks/>
          </p:cNvSpPr>
          <p:nvPr/>
        </p:nvSpPr>
        <p:spPr>
          <a:xfrm>
            <a:off x="4648200" y="1039368"/>
            <a:ext cx="3657600" cy="639762"/>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Nonverbal</a:t>
            </a:r>
            <a:endParaRPr lang="en-CA" dirty="0"/>
          </a:p>
        </p:txBody>
      </p:sp>
      <p:sp>
        <p:nvSpPr>
          <p:cNvPr id="8" name="Content Placeholder 8"/>
          <p:cNvSpPr txBox="1">
            <a:spLocks/>
          </p:cNvSpPr>
          <p:nvPr/>
        </p:nvSpPr>
        <p:spPr>
          <a:xfrm>
            <a:off x="4648200" y="1759032"/>
            <a:ext cx="4041648" cy="3623736"/>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Allows for silence</a:t>
            </a:r>
          </a:p>
          <a:p>
            <a:r>
              <a:rPr lang="en-US" dirty="0" smtClean="0"/>
              <a:t>Congruency</a:t>
            </a:r>
          </a:p>
          <a:p>
            <a:r>
              <a:rPr lang="en-US" dirty="0" smtClean="0"/>
              <a:t>Facilitative body language</a:t>
            </a:r>
          </a:p>
          <a:p>
            <a:r>
              <a:rPr lang="en-US" dirty="0" smtClean="0"/>
              <a:t>Appropriate use of touch</a:t>
            </a:r>
          </a:p>
          <a:p>
            <a:r>
              <a:rPr lang="en-US" dirty="0" smtClean="0"/>
              <a:t>Proxemics</a:t>
            </a:r>
          </a:p>
          <a:p>
            <a:r>
              <a:rPr lang="en-US" dirty="0" smtClean="0"/>
              <a:t>Attends to others nonverbal cues</a:t>
            </a:r>
            <a:endParaRPr lang="en-CA" dirty="0"/>
          </a:p>
        </p:txBody>
      </p:sp>
      <p:cxnSp>
        <p:nvCxnSpPr>
          <p:cNvPr id="10" name="Straight Connector 9"/>
          <p:cNvCxnSpPr/>
          <p:nvPr/>
        </p:nvCxnSpPr>
        <p:spPr>
          <a:xfrm>
            <a:off x="688848" y="1679130"/>
            <a:ext cx="3584448" cy="0"/>
          </a:xfrm>
          <a:prstGeom prst="line">
            <a:avLst/>
          </a:prstGeom>
          <a:ln>
            <a:solidFill>
              <a:srgbClr val="F27528"/>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81144" y="1679130"/>
            <a:ext cx="3584448" cy="0"/>
          </a:xfrm>
          <a:prstGeom prst="line">
            <a:avLst/>
          </a:prstGeom>
          <a:ln>
            <a:solidFill>
              <a:srgbClr val="F2752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26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4" name="Text Placeholder 4"/>
          <p:cNvSpPr txBox="1">
            <a:spLocks/>
          </p:cNvSpPr>
          <p:nvPr/>
        </p:nvSpPr>
        <p:spPr>
          <a:xfrm>
            <a:off x="758952" y="1048512"/>
            <a:ext cx="3657600"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Positive</a:t>
            </a:r>
            <a:endParaRPr lang="en-CA" dirty="0"/>
          </a:p>
        </p:txBody>
      </p:sp>
      <p:sp>
        <p:nvSpPr>
          <p:cNvPr id="5" name="Content Placeholder 3"/>
          <p:cNvSpPr>
            <a:spLocks noGrp="1"/>
          </p:cNvSpPr>
          <p:nvPr>
            <p:ph sz="half" idx="4294967295"/>
          </p:nvPr>
        </p:nvSpPr>
        <p:spPr>
          <a:xfrm>
            <a:off x="762000" y="2039112"/>
            <a:ext cx="3654552" cy="3429000"/>
          </a:xfrm>
          <a:prstGeom prst="rect">
            <a:avLst/>
          </a:prstGeom>
        </p:spPr>
        <p:txBody>
          <a:bodyPr/>
          <a:lstStyle/>
          <a:p>
            <a:r>
              <a:rPr lang="en-US" dirty="0"/>
              <a:t>Paraphrasing</a:t>
            </a:r>
          </a:p>
          <a:p>
            <a:r>
              <a:rPr lang="en-US" dirty="0"/>
              <a:t>Summarizing</a:t>
            </a:r>
          </a:p>
          <a:p>
            <a:r>
              <a:rPr lang="en-US" dirty="0"/>
              <a:t>Clarifying</a:t>
            </a:r>
          </a:p>
          <a:p>
            <a:r>
              <a:rPr lang="en-US" dirty="0"/>
              <a:t>Focus on the strengths</a:t>
            </a:r>
          </a:p>
          <a:p>
            <a:r>
              <a:rPr lang="en-US" dirty="0"/>
              <a:t>90% non-verbal (what has not been said)</a:t>
            </a:r>
          </a:p>
        </p:txBody>
      </p:sp>
      <p:sp>
        <p:nvSpPr>
          <p:cNvPr id="6" name="Text Placeholder 5"/>
          <p:cNvSpPr txBox="1">
            <a:spLocks/>
          </p:cNvSpPr>
          <p:nvPr/>
        </p:nvSpPr>
        <p:spPr>
          <a:xfrm>
            <a:off x="4645152" y="1048512"/>
            <a:ext cx="3657600" cy="639762"/>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Negative</a:t>
            </a:r>
            <a:endParaRPr lang="en-CA" dirty="0"/>
          </a:p>
        </p:txBody>
      </p:sp>
      <p:sp>
        <p:nvSpPr>
          <p:cNvPr id="7" name="Content Placeholder 6"/>
          <p:cNvSpPr>
            <a:spLocks noGrp="1"/>
          </p:cNvSpPr>
          <p:nvPr>
            <p:ph sz="quarter" idx="4294967295"/>
          </p:nvPr>
        </p:nvSpPr>
        <p:spPr>
          <a:xfrm>
            <a:off x="4724400" y="2039112"/>
            <a:ext cx="3657600" cy="3048000"/>
          </a:xfrm>
          <a:prstGeom prst="rect">
            <a:avLst/>
          </a:prstGeom>
        </p:spPr>
        <p:txBody>
          <a:bodyPr/>
          <a:lstStyle/>
          <a:p>
            <a:r>
              <a:rPr lang="en-US" dirty="0"/>
              <a:t>Interrupting</a:t>
            </a:r>
          </a:p>
          <a:p>
            <a:r>
              <a:rPr lang="en-US" dirty="0"/>
              <a:t>Making assumptions</a:t>
            </a:r>
          </a:p>
          <a:p>
            <a:r>
              <a:rPr lang="en-US" dirty="0"/>
              <a:t>Not listening</a:t>
            </a:r>
          </a:p>
          <a:p>
            <a:r>
              <a:rPr lang="en-US" dirty="0"/>
              <a:t>Not absorbing</a:t>
            </a:r>
          </a:p>
          <a:p>
            <a:r>
              <a:rPr lang="en-US" dirty="0"/>
              <a:t>Being aggressive</a:t>
            </a:r>
            <a:endParaRPr lang="en-CA" dirty="0"/>
          </a:p>
        </p:txBody>
      </p:sp>
      <p:cxnSp>
        <p:nvCxnSpPr>
          <p:cNvPr id="8" name="Straight Connector 7"/>
          <p:cNvCxnSpPr/>
          <p:nvPr/>
        </p:nvCxnSpPr>
        <p:spPr>
          <a:xfrm>
            <a:off x="688848" y="1679130"/>
            <a:ext cx="3584448" cy="0"/>
          </a:xfrm>
          <a:prstGeom prst="line">
            <a:avLst/>
          </a:prstGeom>
          <a:ln>
            <a:solidFill>
              <a:srgbClr val="F27528"/>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81144" y="1679130"/>
            <a:ext cx="3584448" cy="0"/>
          </a:xfrm>
          <a:prstGeom prst="line">
            <a:avLst/>
          </a:prstGeom>
          <a:ln>
            <a:solidFill>
              <a:srgbClr val="F2752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64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
            <a:ext cx="7620000" cy="838200"/>
          </a:xfrm>
        </p:spPr>
        <p:txBody>
          <a:bodyPr>
            <a:normAutofit/>
          </a:bodyPr>
          <a:lstStyle/>
          <a:p>
            <a:r>
              <a:rPr lang="en-US" sz="4000" dirty="0"/>
              <a:t> </a:t>
            </a:r>
            <a:r>
              <a:rPr lang="en-US" sz="3600" dirty="0"/>
              <a:t>Guidelines for Active Listening</a:t>
            </a:r>
          </a:p>
        </p:txBody>
      </p:sp>
      <p:sp>
        <p:nvSpPr>
          <p:cNvPr id="3" name="Content Placeholder 2"/>
          <p:cNvSpPr>
            <a:spLocks noGrp="1"/>
          </p:cNvSpPr>
          <p:nvPr>
            <p:ph idx="1"/>
          </p:nvPr>
        </p:nvSpPr>
        <p:spPr>
          <a:xfrm>
            <a:off x="152400" y="950976"/>
            <a:ext cx="8839200" cy="4648200"/>
          </a:xfrm>
        </p:spPr>
        <p:txBody>
          <a:bodyPr>
            <a:normAutofit lnSpcReduction="10000"/>
          </a:bodyPr>
          <a:lstStyle/>
          <a:p>
            <a:pPr marL="514350" indent="-514350">
              <a:spcAft>
                <a:spcPts val="600"/>
              </a:spcAft>
              <a:buNone/>
            </a:pPr>
            <a:r>
              <a:rPr lang="en-US" sz="3200" b="1" dirty="0">
                <a:solidFill>
                  <a:srgbClr val="FF0000"/>
                </a:solidFill>
              </a:rPr>
              <a:t>Self-Awareness:</a:t>
            </a:r>
          </a:p>
          <a:p>
            <a:pPr lvl="1">
              <a:spcAft>
                <a:spcPts val="600"/>
              </a:spcAft>
            </a:pPr>
            <a:r>
              <a:rPr lang="en-US" sz="2700" dirty="0"/>
              <a:t>Why is it important for me to actively listen to the patient?</a:t>
            </a:r>
          </a:p>
          <a:p>
            <a:pPr lvl="1">
              <a:spcAft>
                <a:spcPts val="600"/>
              </a:spcAft>
            </a:pPr>
            <a:r>
              <a:rPr lang="en-US" sz="2700" dirty="0"/>
              <a:t>How am I demonstrating that I actively listen?</a:t>
            </a:r>
          </a:p>
          <a:p>
            <a:pPr lvl="1">
              <a:spcAft>
                <a:spcPts val="600"/>
              </a:spcAft>
            </a:pPr>
            <a:r>
              <a:rPr lang="en-US" sz="2700" dirty="0"/>
              <a:t>What strategies can I use to facilitate active listening?</a:t>
            </a:r>
          </a:p>
          <a:p>
            <a:pPr lvl="1">
              <a:spcAft>
                <a:spcPts val="600"/>
              </a:spcAft>
            </a:pPr>
            <a:r>
              <a:rPr lang="en-US" sz="2700" dirty="0"/>
              <a:t>What prevents me from actively listening?</a:t>
            </a:r>
          </a:p>
          <a:p>
            <a:pPr lvl="1">
              <a:spcAft>
                <a:spcPts val="600"/>
              </a:spcAft>
            </a:pPr>
            <a:r>
              <a:rPr lang="en-US" sz="2700" dirty="0"/>
              <a:t>What are the consequences to the nurse-patient relationship if I fail to actively listen?</a:t>
            </a:r>
          </a:p>
          <a:p>
            <a:pPr marL="320040" lvl="1" indent="0" algn="r">
              <a:buNone/>
            </a:pPr>
            <a:endParaRPr lang="en-US" sz="1600" dirty="0" smtClean="0"/>
          </a:p>
          <a:p>
            <a:pPr marL="320040" lvl="1" indent="0" algn="r">
              <a:buNone/>
            </a:pPr>
            <a:r>
              <a:rPr lang="en-US" sz="1600" dirty="0" smtClean="0"/>
              <a:t>(</a:t>
            </a:r>
            <a:r>
              <a:rPr lang="en-US" sz="1600" dirty="0"/>
              <a:t>Chute, In Fundamentals: Perspectives on the Art and Science of Canadian Nursing, 2015)</a:t>
            </a:r>
          </a:p>
        </p:txBody>
      </p:sp>
    </p:spTree>
    <p:extLst>
      <p:ext uri="{BB962C8B-B14F-4D97-AF65-F5344CB8AC3E}">
        <p14:creationId xmlns:p14="http://schemas.microsoft.com/office/powerpoint/2010/main" val="359261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D.E.S.C.C</a:t>
            </a:r>
          </a:p>
        </p:txBody>
      </p:sp>
      <p:sp>
        <p:nvSpPr>
          <p:cNvPr id="3" name="Content Placeholder 2"/>
          <p:cNvSpPr>
            <a:spLocks noGrp="1"/>
          </p:cNvSpPr>
          <p:nvPr>
            <p:ph idx="1"/>
          </p:nvPr>
        </p:nvSpPr>
        <p:spPr/>
        <p:txBody>
          <a:bodyPr/>
          <a:lstStyle/>
          <a:p>
            <a:pPr marL="0" indent="0">
              <a:spcAft>
                <a:spcPts val="600"/>
              </a:spcAft>
              <a:buNone/>
            </a:pPr>
            <a:r>
              <a:rPr lang="en-US" sz="3200" dirty="0"/>
              <a:t>Simple way to improve the quality of </a:t>
            </a:r>
            <a:r>
              <a:rPr lang="en-US" sz="3200" dirty="0" smtClean="0"/>
              <a:t>your communication </a:t>
            </a:r>
            <a:r>
              <a:rPr lang="en-US" sz="3200" dirty="0"/>
              <a:t>with </a:t>
            </a:r>
            <a:r>
              <a:rPr lang="en-US" sz="3200" dirty="0" smtClean="0"/>
              <a:t>others:</a:t>
            </a:r>
            <a:endParaRPr lang="en-US" sz="3200" dirty="0"/>
          </a:p>
          <a:p>
            <a:pPr marL="465138" indent="-233363">
              <a:spcAft>
                <a:spcPts val="600"/>
              </a:spcAft>
            </a:pPr>
            <a:r>
              <a:rPr lang="en-US" u="sng" dirty="0" smtClean="0">
                <a:solidFill>
                  <a:srgbClr val="FF0000"/>
                </a:solidFill>
              </a:rPr>
              <a:t>D</a:t>
            </a:r>
            <a:r>
              <a:rPr lang="en-US" dirty="0" smtClean="0"/>
              <a:t>escribe  </a:t>
            </a:r>
            <a:r>
              <a:rPr lang="en-US" dirty="0"/>
              <a:t>- </a:t>
            </a:r>
            <a:r>
              <a:rPr lang="en-US" sz="2000" i="1" dirty="0"/>
              <a:t>“when you….”</a:t>
            </a:r>
            <a:endParaRPr lang="en-US" sz="2000" dirty="0"/>
          </a:p>
          <a:p>
            <a:pPr marL="465138" indent="-233363">
              <a:spcAft>
                <a:spcPts val="600"/>
              </a:spcAft>
            </a:pPr>
            <a:r>
              <a:rPr lang="en-US" u="sng" dirty="0" smtClean="0">
                <a:solidFill>
                  <a:srgbClr val="FF0000"/>
                </a:solidFill>
              </a:rPr>
              <a:t>E</a:t>
            </a:r>
            <a:r>
              <a:rPr lang="en-US" dirty="0" smtClean="0"/>
              <a:t>xpress </a:t>
            </a:r>
            <a:r>
              <a:rPr lang="en-US" dirty="0"/>
              <a:t>– </a:t>
            </a:r>
            <a:r>
              <a:rPr lang="en-US" sz="2000" i="1" dirty="0"/>
              <a:t>“I feel…”</a:t>
            </a:r>
            <a:endParaRPr lang="en-US" sz="2000" dirty="0"/>
          </a:p>
          <a:p>
            <a:pPr marL="465138" indent="-233363">
              <a:spcAft>
                <a:spcPts val="600"/>
              </a:spcAft>
            </a:pPr>
            <a:r>
              <a:rPr lang="en-US" u="sng" dirty="0" smtClean="0">
                <a:solidFill>
                  <a:srgbClr val="FF0000"/>
                </a:solidFill>
              </a:rPr>
              <a:t>S</a:t>
            </a:r>
            <a:r>
              <a:rPr lang="en-US" dirty="0" smtClean="0"/>
              <a:t>pecify </a:t>
            </a:r>
            <a:r>
              <a:rPr lang="en-US" dirty="0"/>
              <a:t>– </a:t>
            </a:r>
            <a:r>
              <a:rPr lang="en-US" sz="2000" i="1" dirty="0"/>
              <a:t>“what I would like is…”</a:t>
            </a:r>
            <a:endParaRPr lang="en-US" sz="2000" dirty="0"/>
          </a:p>
          <a:p>
            <a:pPr marL="465138" indent="-233363">
              <a:spcAft>
                <a:spcPts val="600"/>
              </a:spcAft>
            </a:pPr>
            <a:r>
              <a:rPr lang="en-US" u="sng" dirty="0" smtClean="0">
                <a:solidFill>
                  <a:srgbClr val="FF0000"/>
                </a:solidFill>
              </a:rPr>
              <a:t>C</a:t>
            </a:r>
            <a:r>
              <a:rPr lang="en-US" dirty="0" smtClean="0"/>
              <a:t>ompromise </a:t>
            </a:r>
            <a:r>
              <a:rPr lang="en-US" dirty="0"/>
              <a:t>– </a:t>
            </a:r>
            <a:r>
              <a:rPr lang="en-US" sz="2000" i="1" dirty="0"/>
              <a:t>then (describe the benefits)…</a:t>
            </a:r>
            <a:endParaRPr lang="en-US" sz="2000" dirty="0"/>
          </a:p>
          <a:p>
            <a:pPr marL="465138" indent="-233363">
              <a:spcAft>
                <a:spcPts val="600"/>
              </a:spcAft>
            </a:pPr>
            <a:r>
              <a:rPr lang="en-US" u="sng" dirty="0" smtClean="0">
                <a:solidFill>
                  <a:srgbClr val="FF0000"/>
                </a:solidFill>
              </a:rPr>
              <a:t>C</a:t>
            </a:r>
            <a:r>
              <a:rPr lang="en-US" dirty="0" smtClean="0"/>
              <a:t>onsequence </a:t>
            </a:r>
            <a:r>
              <a:rPr lang="en-US" dirty="0"/>
              <a:t>– </a:t>
            </a:r>
            <a:r>
              <a:rPr lang="en-US" sz="2000" i="1" dirty="0"/>
              <a:t>if there is no change….</a:t>
            </a:r>
            <a:endParaRPr lang="en-US" sz="2000" dirty="0"/>
          </a:p>
        </p:txBody>
      </p:sp>
    </p:spTree>
    <p:extLst>
      <p:ext uri="{BB962C8B-B14F-4D97-AF65-F5344CB8AC3E}">
        <p14:creationId xmlns:p14="http://schemas.microsoft.com/office/powerpoint/2010/main" val="36403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416" y="813815"/>
            <a:ext cx="4645152" cy="209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1451" y="3244333"/>
            <a:ext cx="6924957" cy="1200329"/>
          </a:xfrm>
          <a:prstGeom prst="rect">
            <a:avLst/>
          </a:prstGeom>
        </p:spPr>
        <p:txBody>
          <a:bodyPr wrap="square">
            <a:spAutoFit/>
          </a:bodyPr>
          <a:lstStyle/>
          <a:p>
            <a:pPr algn="ctr"/>
            <a:r>
              <a:rPr lang="en-US" sz="3600" dirty="0" smtClean="0">
                <a:solidFill>
                  <a:srgbClr val="F27528"/>
                </a:solidFill>
              </a:rPr>
              <a:t>LEADERSHIP MEANS GIVING FEEDBACK TO OTHERS</a:t>
            </a:r>
            <a:endParaRPr lang="en-US" sz="3600" dirty="0">
              <a:solidFill>
                <a:srgbClr val="F27528"/>
              </a:solidFill>
            </a:endParaRPr>
          </a:p>
        </p:txBody>
      </p:sp>
    </p:spTree>
    <p:extLst>
      <p:ext uri="{BB962C8B-B14F-4D97-AF65-F5344CB8AC3E}">
        <p14:creationId xmlns:p14="http://schemas.microsoft.com/office/powerpoint/2010/main" val="2107515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TotalTime>
  <Words>2900</Words>
  <Application>Microsoft Office PowerPoint</Application>
  <PresentationFormat>On-screen Show (4:3)</PresentationFormat>
  <Paragraphs>292</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Leadership in LTC Module 3</vt:lpstr>
      <vt:lpstr>Objectives: Module 3 </vt:lpstr>
      <vt:lpstr>PowerPoint Presentation</vt:lpstr>
      <vt:lpstr>Communication Styles</vt:lpstr>
      <vt:lpstr>PowerPoint Presentation</vt:lpstr>
      <vt:lpstr>Communication</vt:lpstr>
      <vt:lpstr> Guidelines for Active Listening</vt:lpstr>
      <vt:lpstr>D.E.S.C.C</vt:lpstr>
      <vt:lpstr>PowerPoint Presentation</vt:lpstr>
      <vt:lpstr>Effective Feedback</vt:lpstr>
      <vt:lpstr>ACTIVITY: Scenario #1  (Sara)</vt:lpstr>
      <vt:lpstr>ACTIVITY: RN’s Response</vt:lpstr>
      <vt:lpstr>Effective Team Work: involves leaders and followers</vt:lpstr>
      <vt:lpstr>PowerPoint Presentation</vt:lpstr>
      <vt:lpstr>PowerPoint Presentation</vt:lpstr>
      <vt:lpstr>Effective Followers…. </vt:lpstr>
      <vt:lpstr>PowerPoint Presentation</vt:lpstr>
      <vt:lpstr>PowerPoint Presentation</vt:lpstr>
      <vt:lpstr>So What is it?</vt:lpstr>
      <vt:lpstr>    Delegation: College of Nurses of Ontario, Authorizing Mechanism, 2014 </vt:lpstr>
      <vt:lpstr>Five Rights of Delegation</vt:lpstr>
      <vt:lpstr>PowerPoint Presentation</vt:lpstr>
      <vt:lpstr>Difference Between RN and RPN with Delegation</vt:lpstr>
      <vt:lpstr>Delegation Scenario</vt:lpstr>
      <vt:lpstr>References</vt:lpstr>
    </vt:vector>
  </TitlesOfParts>
  <Company>Copp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McCarter</dc:creator>
  <cp:lastModifiedBy>Stephen Smith</cp:lastModifiedBy>
  <cp:revision>59</cp:revision>
  <dcterms:created xsi:type="dcterms:W3CDTF">2018-09-10T14:15:51Z</dcterms:created>
  <dcterms:modified xsi:type="dcterms:W3CDTF">2019-02-05T19:00:21Z</dcterms:modified>
</cp:coreProperties>
</file>