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3" r:id="rId2"/>
    <p:sldId id="268" r:id="rId3"/>
    <p:sldId id="294" r:id="rId4"/>
    <p:sldId id="270" r:id="rId5"/>
    <p:sldId id="271" r:id="rId6"/>
    <p:sldId id="272" r:id="rId7"/>
    <p:sldId id="273" r:id="rId8"/>
    <p:sldId id="295" r:id="rId9"/>
    <p:sldId id="275" r:id="rId10"/>
    <p:sldId id="276" r:id="rId11"/>
    <p:sldId id="277" r:id="rId12"/>
    <p:sldId id="278" r:id="rId13"/>
    <p:sldId id="279" r:id="rId14"/>
    <p:sldId id="280" r:id="rId15"/>
    <p:sldId id="281" r:id="rId16"/>
    <p:sldId id="282" r:id="rId17"/>
    <p:sldId id="283" r:id="rId18"/>
    <p:sldId id="284" r:id="rId19"/>
    <p:sldId id="285" r:id="rId20"/>
    <p:sldId id="296" r:id="rId21"/>
    <p:sldId id="287" r:id="rId22"/>
    <p:sldId id="288" r:id="rId23"/>
    <p:sldId id="289" r:id="rId24"/>
    <p:sldId id="290" r:id="rId25"/>
    <p:sldId id="291" r:id="rId26"/>
    <p:sldId id="29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528"/>
    <a:srgbClr val="FDBA1E"/>
    <a:srgbClr val="6E6F72"/>
    <a:srgbClr val="7CBF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4" d="100"/>
          <a:sy n="104" d="100"/>
        </p:scale>
        <p:origin x="-1104" y="-17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A4C352-717E-48E0-9028-C7B9E6783D82}" type="datetimeFigureOut">
              <a:rPr lang="en-US" smtClean="0"/>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89D69-D2B1-4D57-91F6-E494932C2BEF}" type="slidenum">
              <a:rPr lang="en-US" smtClean="0"/>
              <a:t>‹#›</a:t>
            </a:fld>
            <a:endParaRPr lang="en-US"/>
          </a:p>
        </p:txBody>
      </p:sp>
    </p:spTree>
    <p:extLst>
      <p:ext uri="{BB962C8B-B14F-4D97-AF65-F5344CB8AC3E}">
        <p14:creationId xmlns:p14="http://schemas.microsoft.com/office/powerpoint/2010/main" val="401589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nao.ca/sites/rnao-ca/files/LEADERSHIP_16.5_x_8.5_WEB_0.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nao.ca/sites/rnao-ca/files/LEADERSHIP_16.5_x_8.5_WEB_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nao.ca/sites/rnao-ca/files/LEADERSHIP_16.5_x_8.5_WEB_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r>
              <a:rPr lang="en-US" b="0" u="none" dirty="0" smtClean="0"/>
              <a:t>This </a:t>
            </a:r>
            <a:r>
              <a:rPr lang="en-US" b="0" u="none" dirty="0"/>
              <a:t>module builds</a:t>
            </a:r>
            <a:r>
              <a:rPr lang="en-US" b="0" u="none" baseline="0" dirty="0"/>
              <a:t> on module 1. You may wish to have the group review the </a:t>
            </a:r>
            <a:r>
              <a:rPr lang="en-US" b="0" u="none" baseline="0" dirty="0" smtClean="0"/>
              <a:t>five </a:t>
            </a:r>
            <a:r>
              <a:rPr lang="en-US" b="0" u="none" baseline="0" dirty="0"/>
              <a:t>components of transformational leadership </a:t>
            </a:r>
            <a:r>
              <a:rPr lang="en-US" b="0" u="none" baseline="0" dirty="0" smtClean="0"/>
              <a:t>practice (along </a:t>
            </a:r>
            <a:r>
              <a:rPr lang="en-US" b="0" u="none" baseline="0" dirty="0"/>
              <a:t>with examples that participants can </a:t>
            </a:r>
            <a:r>
              <a:rPr lang="en-US" b="0" u="none" baseline="0" dirty="0" smtClean="0"/>
              <a:t>provide) </a:t>
            </a:r>
            <a:r>
              <a:rPr lang="en-US" b="0" u="none" baseline="0" dirty="0"/>
              <a:t>before moving on to the next slide which summarizes these components.</a:t>
            </a:r>
          </a:p>
          <a:p>
            <a:endParaRPr lang="en-US" b="1" u="sng" dirty="0"/>
          </a:p>
          <a:p>
            <a:endParaRPr lang="en-US" b="0" u="none" dirty="0"/>
          </a:p>
        </p:txBody>
      </p:sp>
      <p:sp>
        <p:nvSpPr>
          <p:cNvPr id="4" name="Slide Number Placeholder 3"/>
          <p:cNvSpPr>
            <a:spLocks noGrp="1"/>
          </p:cNvSpPr>
          <p:nvPr>
            <p:ph type="sldNum" sz="quarter" idx="10"/>
          </p:nvPr>
        </p:nvSpPr>
        <p:spPr/>
        <p:txBody>
          <a:bodyPr/>
          <a:lstStyle/>
          <a:p>
            <a:fld id="{44A0CD73-2839-4D54-9BD0-93BF15ABF770}" type="slidenum">
              <a:rPr lang="en-CA" smtClean="0"/>
              <a:t>2</a:t>
            </a:fld>
            <a:endParaRPr lang="en-CA" dirty="0"/>
          </a:p>
        </p:txBody>
      </p:sp>
    </p:spTree>
    <p:extLst>
      <p:ext uri="{BB962C8B-B14F-4D97-AF65-F5344CB8AC3E}">
        <p14:creationId xmlns:p14="http://schemas.microsoft.com/office/powerpoint/2010/main" val="239329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baseline="0" dirty="0"/>
              <a:t>Objective: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Discuss transformational leadership practice #4: </a:t>
            </a:r>
            <a:r>
              <a:rPr lang="en-US" sz="1200" dirty="0"/>
              <a:t>Nurses lead and sustain change</a:t>
            </a:r>
          </a:p>
          <a:p>
            <a:pPr marL="0" indent="0">
              <a:buNone/>
            </a:pPr>
            <a:endParaRPr lang="en-US" baseline="0" dirty="0"/>
          </a:p>
          <a:p>
            <a:pPr marL="0" indent="0">
              <a:buNone/>
            </a:pPr>
            <a:r>
              <a:rPr lang="en-US" b="1" u="sng" baseline="0" dirty="0"/>
              <a:t>Suggested </a:t>
            </a:r>
            <a:r>
              <a:rPr lang="en-US" b="1" u="sng" baseline="0" dirty="0" smtClean="0"/>
              <a:t>Speaking Points</a:t>
            </a:r>
            <a:r>
              <a:rPr lang="en-US" b="1" u="sng" baseline="0" dirty="0"/>
              <a:t>:</a:t>
            </a:r>
          </a:p>
          <a:p>
            <a:pPr marL="171450" indent="-171450">
              <a:buFont typeface="Arial" panose="020B0604020202020204" pitchFamily="34" charset="0"/>
              <a:buChar char="•"/>
            </a:pPr>
            <a:r>
              <a:rPr lang="en-CA" sz="1200" b="0" i="1" u="none" strike="noStrike" kern="1200" baseline="0" dirty="0">
                <a:solidFill>
                  <a:schemeClr val="tx1"/>
                </a:solidFill>
                <a:latin typeface="+mn-lt"/>
                <a:ea typeface="+mn-ea"/>
                <a:cs typeface="+mn-cs"/>
              </a:rPr>
              <a:t>“Leading and sustaining change </a:t>
            </a:r>
            <a:r>
              <a:rPr lang="en-CA" sz="1200" b="0" i="0" u="none" strike="noStrike" kern="1200" baseline="0" dirty="0">
                <a:solidFill>
                  <a:schemeClr val="tx1"/>
                </a:solidFill>
                <a:latin typeface="+mn-lt"/>
                <a:ea typeface="+mn-ea"/>
                <a:cs typeface="+mn-cs"/>
              </a:rPr>
              <a:t>involves the active and participative implementation of change, resulting in </a:t>
            </a:r>
            <a:r>
              <a:rPr lang="en-CA" sz="1200" b="0" i="0" u="none" strike="noStrike" kern="1200" baseline="0" dirty="0" smtClean="0">
                <a:solidFill>
                  <a:schemeClr val="tx1"/>
                </a:solidFill>
                <a:latin typeface="+mn-lt"/>
                <a:ea typeface="+mn-ea"/>
                <a:cs typeface="+mn-cs"/>
              </a:rPr>
              <a:t>improved clinical </a:t>
            </a:r>
            <a:r>
              <a:rPr lang="en-CA" sz="1200" b="0" i="0" u="none" strike="noStrike" kern="1200" baseline="0" dirty="0">
                <a:solidFill>
                  <a:schemeClr val="tx1"/>
                </a:solidFill>
                <a:latin typeface="+mn-lt"/>
                <a:ea typeface="+mn-ea"/>
                <a:cs typeface="+mn-cs"/>
              </a:rPr>
              <a:t>and organizational processes and outcomes.” </a:t>
            </a:r>
            <a:r>
              <a:rPr lang="en-CA" sz="1200" b="0" i="0" u="none" strike="noStrike" kern="1200" baseline="0" dirty="0" smtClean="0">
                <a:solidFill>
                  <a:schemeClr val="tx1"/>
                </a:solidFill>
                <a:latin typeface="+mn-lt"/>
                <a:ea typeface="+mn-ea"/>
                <a:cs typeface="+mn-cs"/>
              </a:rPr>
              <a:t>(</a:t>
            </a:r>
            <a:r>
              <a:rPr lang="en-CA" sz="1200" b="0" i="0" u="none" strike="noStrike" kern="1200" baseline="0" dirty="0">
                <a:solidFill>
                  <a:schemeClr val="tx1"/>
                </a:solidFill>
                <a:latin typeface="+mn-lt"/>
                <a:ea typeface="+mn-ea"/>
                <a:cs typeface="+mn-cs"/>
              </a:rPr>
              <a:t>RANO, BPG, p.17) </a:t>
            </a:r>
            <a:endParaRPr lang="en-US" b="1" baseline="0" dirty="0"/>
          </a:p>
          <a:p>
            <a:pPr marL="171450" indent="-171450">
              <a:buFont typeface="Arial" panose="020B0604020202020204" pitchFamily="34" charset="0"/>
              <a:buChar char="•"/>
            </a:pPr>
            <a:r>
              <a:rPr lang="en-US" baseline="0" dirty="0"/>
              <a:t>Review the elements of successful change and discuss the impact of current changes in the long-term care environment. </a:t>
            </a:r>
          </a:p>
          <a:p>
            <a:pPr marL="171450" indent="-171450">
              <a:buFont typeface="Arial" panose="020B0604020202020204" pitchFamily="34" charset="0"/>
              <a:buChar char="•"/>
            </a:pPr>
            <a:r>
              <a:rPr lang="en-US" baseline="0" dirty="0"/>
              <a:t>Ask for examples of positive and negative impacts of current change on nurses and on residents.</a:t>
            </a:r>
          </a:p>
          <a:p>
            <a:pPr marL="0" indent="0">
              <a:buNone/>
            </a:pPr>
            <a:endParaRPr lang="en-US" baseline="0" dirty="0"/>
          </a:p>
          <a:p>
            <a:r>
              <a:rPr lang="en-US" b="1" u="sng" baseline="0"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Registered Nurses’ Association of Ontario, (2014). </a:t>
            </a:r>
            <a:r>
              <a:rPr lang="en-US" i="1" dirty="0" smtClean="0"/>
              <a:t>Developing and Sustaining Nursing Leadership: Tips and Tools.</a:t>
            </a:r>
            <a:r>
              <a:rPr lang="en-US" dirty="0" smtClean="0"/>
              <a:t> Retrieved from: </a:t>
            </a:r>
            <a:r>
              <a:rPr lang="en-US" dirty="0" smtClean="0">
                <a:hlinkClick r:id="rId3"/>
              </a:rPr>
              <a:t>http://rnao.ca/sites/rnao-ca/files/LEADERSHIP_16.5_x_8.5_WEB_0.pdf</a:t>
            </a:r>
            <a:endParaRPr lang="en-US"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13</a:t>
            </a:fld>
            <a:endParaRPr lang="en-CA" dirty="0"/>
          </a:p>
        </p:txBody>
      </p:sp>
    </p:spTree>
    <p:extLst>
      <p:ext uri="{BB962C8B-B14F-4D97-AF65-F5344CB8AC3E}">
        <p14:creationId xmlns:p14="http://schemas.microsoft.com/office/powerpoint/2010/main" val="221314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pPr marL="171450" indent="-171450">
              <a:buFont typeface="Arial" panose="020B0604020202020204" pitchFamily="34" charset="0"/>
              <a:buChar char="•"/>
            </a:pPr>
            <a:r>
              <a:rPr lang="en-US" dirty="0" smtClean="0"/>
              <a:t>Depending on </a:t>
            </a:r>
            <a:r>
              <a:rPr lang="en-US" dirty="0"/>
              <a:t>your </a:t>
            </a:r>
            <a:r>
              <a:rPr lang="en-US" dirty="0" smtClean="0"/>
              <a:t>audience, </a:t>
            </a:r>
            <a:r>
              <a:rPr lang="en-US" dirty="0"/>
              <a:t>you may have to provide </a:t>
            </a:r>
            <a:r>
              <a:rPr lang="en-US" dirty="0" smtClean="0"/>
              <a:t>examples for this activity. </a:t>
            </a:r>
          </a:p>
          <a:p>
            <a:pPr marL="171450" indent="-171450">
              <a:buFont typeface="Arial" panose="020B0604020202020204" pitchFamily="34" charset="0"/>
              <a:buChar char="•"/>
            </a:pPr>
            <a:r>
              <a:rPr lang="en-US" dirty="0" smtClean="0"/>
              <a:t>Participants </a:t>
            </a:r>
            <a:r>
              <a:rPr lang="en-US" dirty="0"/>
              <a:t>may not believe that they have wanted a change so think </a:t>
            </a:r>
            <a:r>
              <a:rPr lang="en-US" dirty="0" smtClean="0"/>
              <a:t>of</a:t>
            </a:r>
            <a:r>
              <a:rPr lang="en-US" baseline="0" dirty="0" smtClean="0"/>
              <a:t> times when </a:t>
            </a:r>
            <a:r>
              <a:rPr lang="en-US" baseline="0" dirty="0"/>
              <a:t>you wanted to do something different and how that </a:t>
            </a:r>
            <a:r>
              <a:rPr lang="en-US" baseline="0" dirty="0" smtClean="0"/>
              <a:t>impacted a</a:t>
            </a:r>
            <a:r>
              <a:rPr lang="en-US" baseline="0" dirty="0"/>
              <a:t>) your </a:t>
            </a:r>
            <a:r>
              <a:rPr lang="en-US" baseline="0" dirty="0" smtClean="0"/>
              <a:t>practice</a:t>
            </a:r>
            <a:r>
              <a:rPr lang="en-US" baseline="0" dirty="0"/>
              <a:t>,</a:t>
            </a:r>
            <a:r>
              <a:rPr lang="en-US" baseline="0" dirty="0" smtClean="0"/>
              <a:t> or b</a:t>
            </a:r>
            <a:r>
              <a:rPr lang="en-US" baseline="0" dirty="0"/>
              <a:t>) the practice of </a:t>
            </a:r>
            <a:r>
              <a:rPr lang="en-US" baseline="0" dirty="0" smtClean="0"/>
              <a:t>others.  Also consider what </a:t>
            </a:r>
            <a:r>
              <a:rPr lang="en-US" baseline="0" dirty="0"/>
              <a:t>helped you, </a:t>
            </a:r>
            <a:r>
              <a:rPr lang="en-US" baseline="0" dirty="0" smtClean="0"/>
              <a:t>what </a:t>
            </a:r>
            <a:r>
              <a:rPr lang="en-US" baseline="0" dirty="0"/>
              <a:t>hindered </a:t>
            </a:r>
            <a:r>
              <a:rPr lang="en-US" baseline="0" dirty="0" smtClean="0"/>
              <a:t>you, and </a:t>
            </a:r>
            <a:r>
              <a:rPr lang="en-US" baseline="0" dirty="0"/>
              <a:t>what </a:t>
            </a:r>
            <a:r>
              <a:rPr lang="en-US" baseline="0" dirty="0" smtClean="0"/>
              <a:t>you learned from </a:t>
            </a:r>
            <a:r>
              <a:rPr lang="en-US" baseline="0" dirty="0"/>
              <a:t>the experience. </a:t>
            </a:r>
            <a:r>
              <a:rPr lang="en-US" baseline="0" dirty="0" smtClean="0"/>
              <a:t>Your examples </a:t>
            </a:r>
            <a:r>
              <a:rPr lang="en-US" baseline="0" dirty="0"/>
              <a:t>may help to stimulate others to share their </a:t>
            </a:r>
            <a:r>
              <a:rPr lang="en-US" baseline="0" dirty="0" smtClean="0"/>
              <a:t>experiences, </a:t>
            </a:r>
            <a:r>
              <a:rPr lang="en-US" baseline="0" dirty="0"/>
              <a:t>as well.</a:t>
            </a:r>
          </a:p>
        </p:txBody>
      </p:sp>
      <p:sp>
        <p:nvSpPr>
          <p:cNvPr id="4" name="Slide Number Placeholder 3"/>
          <p:cNvSpPr>
            <a:spLocks noGrp="1"/>
          </p:cNvSpPr>
          <p:nvPr>
            <p:ph type="sldNum" sz="quarter" idx="10"/>
          </p:nvPr>
        </p:nvSpPr>
        <p:spPr/>
        <p:txBody>
          <a:bodyPr/>
          <a:lstStyle/>
          <a:p>
            <a:fld id="{44A0CD73-2839-4D54-9BD0-93BF15ABF770}" type="slidenum">
              <a:rPr lang="en-CA" smtClean="0"/>
              <a:t>14</a:t>
            </a:fld>
            <a:endParaRPr lang="en-CA" dirty="0"/>
          </a:p>
        </p:txBody>
      </p:sp>
    </p:spTree>
    <p:extLst>
      <p:ext uri="{BB962C8B-B14F-4D97-AF65-F5344CB8AC3E}">
        <p14:creationId xmlns:p14="http://schemas.microsoft.com/office/powerpoint/2010/main" val="191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pPr marL="171450" indent="-171450">
              <a:buFont typeface="Arial" panose="020B0604020202020204" pitchFamily="34" charset="0"/>
              <a:buChar char="•"/>
            </a:pPr>
            <a:r>
              <a:rPr lang="en-US" b="0" u="none" dirty="0" smtClean="0"/>
              <a:t>This </a:t>
            </a:r>
            <a:r>
              <a:rPr lang="en-US" b="0" u="none" dirty="0"/>
              <a:t>slide refers</a:t>
            </a:r>
            <a:r>
              <a:rPr lang="en-US" b="0" u="none" baseline="0" dirty="0"/>
              <a:t> to the transformational leadership practice #3:  </a:t>
            </a:r>
            <a:r>
              <a:rPr lang="en-US" sz="1200" b="0" dirty="0"/>
              <a:t>Nurse leaders create an environment that supports knowledge development and integration.</a:t>
            </a:r>
            <a:r>
              <a:rPr lang="en-CA" sz="1200" b="0" baseline="0" dirty="0"/>
              <a:t> </a:t>
            </a:r>
            <a:r>
              <a:rPr lang="en-US" b="0" u="none" baseline="0" dirty="0"/>
              <a:t>Consider using examples to illustrate </a:t>
            </a:r>
            <a:r>
              <a:rPr lang="en-US" b="0" u="none" baseline="0" dirty="0" smtClean="0"/>
              <a:t>practice </a:t>
            </a:r>
            <a:r>
              <a:rPr lang="en-US" b="0" u="none" baseline="0" dirty="0"/>
              <a:t>#</a:t>
            </a:r>
            <a:r>
              <a:rPr lang="en-US" b="0" u="none" baseline="0" dirty="0" smtClean="0"/>
              <a:t>3, </a:t>
            </a:r>
            <a:r>
              <a:rPr lang="en-US" b="0" u="none" baseline="0" dirty="0"/>
              <a:t>such as using computer applications to download information on medication and diagnoses. </a:t>
            </a:r>
          </a:p>
          <a:p>
            <a:endParaRPr lang="en-US" b="0" u="none" baseline="0" dirty="0"/>
          </a:p>
          <a:p>
            <a:pPr marL="171450" indent="-171450">
              <a:buFont typeface="Arial" panose="020B0604020202020204" pitchFamily="34" charset="0"/>
              <a:buChar char="•"/>
            </a:pPr>
            <a:r>
              <a:rPr lang="en-US" b="0" u="none" baseline="0" dirty="0"/>
              <a:t>Given the amount of information that is now available via the </a:t>
            </a:r>
            <a:r>
              <a:rPr lang="en-US" b="0" u="none" baseline="0" dirty="0" smtClean="0"/>
              <a:t>internet, </a:t>
            </a:r>
            <a:r>
              <a:rPr lang="en-US" b="0" u="none" baseline="0" dirty="0"/>
              <a:t>families/clients need nurses to help them sort out </a:t>
            </a:r>
            <a:r>
              <a:rPr lang="en-US" b="0" u="none" baseline="0" dirty="0" smtClean="0"/>
              <a:t>reliable </a:t>
            </a:r>
            <a:r>
              <a:rPr lang="en-US" b="0" u="none" baseline="0" dirty="0"/>
              <a:t>sources. The facilitator can also give examples of key sources of information and professional development opportunities that help nurses become more comfortable with their growing role as knowledge brokers and teachers.</a:t>
            </a:r>
          </a:p>
          <a:p>
            <a:endParaRPr lang="en-US" b="0" u="none"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15</a:t>
            </a:fld>
            <a:endParaRPr lang="en-CA" dirty="0"/>
          </a:p>
        </p:txBody>
      </p:sp>
    </p:spTree>
    <p:extLst>
      <p:ext uri="{BB962C8B-B14F-4D97-AF65-F5344CB8AC3E}">
        <p14:creationId xmlns:p14="http://schemas.microsoft.com/office/powerpoint/2010/main" val="65055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r>
              <a:rPr lang="en-CA" sz="1200" b="0" i="0" u="none" strike="noStrike" kern="1200" baseline="0" dirty="0" smtClean="0">
                <a:solidFill>
                  <a:schemeClr val="tx1"/>
                </a:solidFill>
                <a:latin typeface="+mn-lt"/>
                <a:ea typeface="+mn-ea"/>
                <a:cs typeface="+mn-cs"/>
              </a:rPr>
              <a:t>This </a:t>
            </a:r>
            <a:r>
              <a:rPr lang="en-CA" sz="1200" b="0" i="0" u="none" strike="noStrike" kern="1200" baseline="0" dirty="0">
                <a:solidFill>
                  <a:schemeClr val="tx1"/>
                </a:solidFill>
                <a:latin typeface="+mn-lt"/>
                <a:ea typeface="+mn-ea"/>
                <a:cs typeface="+mn-cs"/>
              </a:rPr>
              <a:t>slide relates to the 5</a:t>
            </a:r>
            <a:r>
              <a:rPr lang="en-CA" sz="1200" b="0" i="0" u="none" strike="noStrike" kern="1200" baseline="30000" dirty="0">
                <a:solidFill>
                  <a:schemeClr val="tx1"/>
                </a:solidFill>
                <a:latin typeface="+mn-lt"/>
                <a:ea typeface="+mn-ea"/>
                <a:cs typeface="+mn-cs"/>
              </a:rPr>
              <a:t>th</a:t>
            </a:r>
            <a:r>
              <a:rPr lang="en-CA" sz="1200" b="0" i="0" u="none" strike="noStrike" kern="1200" baseline="0" dirty="0">
                <a:solidFill>
                  <a:schemeClr val="tx1"/>
                </a:solidFill>
                <a:latin typeface="+mn-lt"/>
                <a:ea typeface="+mn-ea"/>
                <a:cs typeface="+mn-cs"/>
              </a:rPr>
              <a:t> practice of transformational </a:t>
            </a:r>
            <a:r>
              <a:rPr lang="en-CA" sz="1200" b="0" i="0" u="none" strike="noStrike" kern="1200" baseline="0" dirty="0" smtClean="0">
                <a:solidFill>
                  <a:schemeClr val="tx1"/>
                </a:solidFill>
                <a:latin typeface="+mn-lt"/>
                <a:ea typeface="+mn-ea"/>
                <a:cs typeface="+mn-cs"/>
              </a:rPr>
              <a:t>leadership, taken from: </a:t>
            </a:r>
            <a:r>
              <a:rPr lang="en-CA" sz="1200" b="0" i="0" u="none" strike="noStrike" kern="1200" baseline="0" dirty="0">
                <a:solidFill>
                  <a:schemeClr val="tx1"/>
                </a:solidFill>
                <a:latin typeface="+mn-lt"/>
                <a:ea typeface="+mn-ea"/>
                <a:cs typeface="+mn-cs"/>
              </a:rPr>
              <a:t>”Balancing the complexities of the system, managing competing values and priorities entails advocating for the nursing resources necessary for high-quality patient care, while recognizing the multiple demands and complex issues that shape organizational decisions. Proper use of evidence is the key.” (RNAO, BPG, p. 17).</a:t>
            </a:r>
          </a:p>
          <a:p>
            <a:endParaRPr lang="en-US" b="1" i="0" u="sng" dirty="0"/>
          </a:p>
          <a:p>
            <a:r>
              <a:rPr lang="en-US" b="1" i="0" u="sng" dirty="0"/>
              <a:t>Suggested </a:t>
            </a:r>
            <a:r>
              <a:rPr lang="en-US" b="1" i="0" u="sng" dirty="0" smtClean="0"/>
              <a:t>Speaking </a:t>
            </a:r>
            <a:r>
              <a:rPr lang="en-US" b="1" i="0" u="sng" dirty="0"/>
              <a:t>P</a:t>
            </a:r>
            <a:r>
              <a:rPr lang="en-US" b="1" i="0" u="sng" dirty="0" smtClean="0"/>
              <a:t>oints</a:t>
            </a:r>
            <a:endParaRPr lang="en-US" b="1" i="0" u="sng" dirty="0"/>
          </a:p>
          <a:p>
            <a:pPr marL="171450" indent="-171450">
              <a:buFont typeface="Arial" panose="020B0604020202020204" pitchFamily="34" charset="0"/>
              <a:buChar char="•"/>
            </a:pPr>
            <a:r>
              <a:rPr lang="en-US" dirty="0"/>
              <a:t>Encourage participants</a:t>
            </a:r>
            <a:r>
              <a:rPr lang="en-US" baseline="0" dirty="0"/>
              <a:t> to f</a:t>
            </a:r>
            <a:r>
              <a:rPr lang="en-US" dirty="0"/>
              <a:t>ocus on what they can do rather than on what they cannot achieve.</a:t>
            </a:r>
          </a:p>
          <a:p>
            <a:pPr marL="171450" indent="-171450">
              <a:buFont typeface="Arial" panose="020B0604020202020204" pitchFamily="34" charset="0"/>
              <a:buChar char="•"/>
            </a:pPr>
            <a:r>
              <a:rPr lang="en-US" dirty="0"/>
              <a:t>Recognize that change takes time</a:t>
            </a:r>
            <a:r>
              <a:rPr lang="en-US" baseline="0" dirty="0"/>
              <a:t>. </a:t>
            </a:r>
          </a:p>
          <a:p>
            <a:pPr marL="171450" indent="-171450">
              <a:buFont typeface="Arial" panose="020B0604020202020204" pitchFamily="34" charset="0"/>
              <a:buChar char="•"/>
            </a:pPr>
            <a:r>
              <a:rPr lang="en-US" baseline="0" dirty="0"/>
              <a:t>Brainstorm with the group on issues that they believe need to be changed and what can wait.</a:t>
            </a:r>
          </a:p>
          <a:p>
            <a:pPr marL="171450" indent="-171450">
              <a:buFont typeface="Arial" panose="020B0604020202020204" pitchFamily="34" charset="0"/>
              <a:buChar char="•"/>
            </a:pPr>
            <a:r>
              <a:rPr lang="en-US" baseline="0" dirty="0"/>
              <a:t>Try to dissuade talk about staffing. This issue is frequently raised and has potential to take focus away from issues that can successfully be addressed. Be prepared to refocus the conversation using examples of your own.</a:t>
            </a:r>
            <a:endParaRPr lang="en-CA"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16</a:t>
            </a:fld>
            <a:endParaRPr lang="en-CA" dirty="0"/>
          </a:p>
        </p:txBody>
      </p:sp>
    </p:spTree>
    <p:extLst>
      <p:ext uri="{BB962C8B-B14F-4D97-AF65-F5344CB8AC3E}">
        <p14:creationId xmlns:p14="http://schemas.microsoft.com/office/powerpoint/2010/main" val="295379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Objective</a:t>
            </a:r>
            <a:r>
              <a:rPr lang="en-US" b="1" u="sng" baseline="0" dirty="0"/>
              <a:t>: </a:t>
            </a:r>
          </a:p>
          <a:p>
            <a:r>
              <a:rPr lang="en-US" b="0" u="none" baseline="0" dirty="0"/>
              <a:t>To promote reflection and discussion on how organizations support transformational leadership. </a:t>
            </a:r>
          </a:p>
          <a:p>
            <a:endParaRPr lang="en-US" b="1" u="sng" baseline="0" dirty="0"/>
          </a:p>
          <a:p>
            <a:r>
              <a:rPr lang="en-US" b="1" u="sng" baseline="0" dirty="0"/>
              <a:t>Materials:</a:t>
            </a:r>
          </a:p>
          <a:p>
            <a:r>
              <a:rPr lang="en-US" b="0" u="none" baseline="0" dirty="0"/>
              <a:t>Flip charts and markers for each group.</a:t>
            </a:r>
            <a:endParaRPr lang="en-US" b="0" u="none" dirty="0"/>
          </a:p>
          <a:p>
            <a:endParaRPr lang="en-US" b="0" u="none" dirty="0"/>
          </a:p>
          <a:p>
            <a:endParaRPr lang="en-US" b="1" u="sng" dirty="0"/>
          </a:p>
          <a:p>
            <a:r>
              <a:rPr lang="en-US" b="1" u="sng" dirty="0"/>
              <a:t>Activity:</a:t>
            </a:r>
          </a:p>
          <a:p>
            <a:r>
              <a:rPr lang="en-US" b="0" u="none" dirty="0"/>
              <a:t>Have</a:t>
            </a:r>
            <a:r>
              <a:rPr lang="en-US" b="0" u="none" baseline="0" dirty="0"/>
              <a:t> </a:t>
            </a:r>
            <a:r>
              <a:rPr lang="en-US" b="0" u="none" baseline="0" dirty="0" smtClean="0"/>
              <a:t>participants break </a:t>
            </a:r>
            <a:r>
              <a:rPr lang="en-US" b="0" u="none" baseline="0" dirty="0"/>
              <a:t>into smaller groups of 3-5 people </a:t>
            </a:r>
            <a:r>
              <a:rPr lang="en-US" b="0" u="none" baseline="0" dirty="0" smtClean="0"/>
              <a:t>to </a:t>
            </a:r>
            <a:r>
              <a:rPr lang="en-US" b="0" u="none" baseline="0" dirty="0"/>
              <a:t>address the questions posed on the slide</a:t>
            </a:r>
            <a:r>
              <a:rPr lang="en-US" b="0" u="none" baseline="0" dirty="0" smtClean="0"/>
              <a:t>. Allow for 15 minutes for this activity.</a:t>
            </a:r>
            <a:endParaRPr lang="en-US" b="0" u="none" baseline="0" dirty="0"/>
          </a:p>
          <a:p>
            <a:endParaRPr lang="en-US" b="0" u="none" baseline="0" dirty="0"/>
          </a:p>
          <a:p>
            <a:endParaRPr lang="en-US" b="1" u="none" dirty="0"/>
          </a:p>
          <a:p>
            <a:r>
              <a:rPr lang="en-CA" b="1" u="sng" dirty="0" smtClean="0"/>
              <a:t>Notes</a:t>
            </a:r>
            <a:r>
              <a:rPr lang="en-CA" b="1" u="sng" baseline="0" dirty="0" smtClean="0"/>
              <a:t> to Facilitator: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Go around to the various tables and help guide the discussions. If discussion is about your own institution, you may want to be prepared to remind participants of projects or times when the facility supported change and growth.</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participants feel that the facility has not supported transformational leadership, encourage them to think about ways in which this could change. Be prepared with some ideas to bring forward. People are not always ready to talk about making changes because of the associated risks.</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17</a:t>
            </a:fld>
            <a:endParaRPr lang="en-CA" dirty="0"/>
          </a:p>
        </p:txBody>
      </p:sp>
    </p:spTree>
    <p:extLst>
      <p:ext uri="{BB962C8B-B14F-4D97-AF65-F5344CB8AC3E}">
        <p14:creationId xmlns:p14="http://schemas.microsoft.com/office/powerpoint/2010/main" val="335494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a:t>
            </a:r>
            <a:r>
              <a:rPr lang="en-US" b="1" u="sng" baseline="0" dirty="0"/>
              <a:t> </a:t>
            </a:r>
            <a:r>
              <a:rPr lang="en-US" b="1" u="sng" baseline="0" dirty="0" smtClean="0"/>
              <a:t>Objective</a:t>
            </a:r>
            <a:r>
              <a:rPr lang="en-US" b="1" u="sng" baseline="0" dirty="0"/>
              <a:t>:</a:t>
            </a:r>
          </a:p>
          <a:p>
            <a:r>
              <a:rPr lang="en-US" baseline="0" dirty="0"/>
              <a:t>Guided </a:t>
            </a:r>
            <a:r>
              <a:rPr lang="en-US" baseline="0" dirty="0" smtClean="0"/>
              <a:t>self-reflection </a:t>
            </a:r>
            <a:r>
              <a:rPr lang="en-US" baseline="0" dirty="0"/>
              <a:t>on personal leadership </a:t>
            </a:r>
            <a:r>
              <a:rPr lang="en-US" baseline="0" dirty="0" smtClean="0"/>
              <a:t>practices, </a:t>
            </a:r>
            <a:r>
              <a:rPr lang="en-US" baseline="0" dirty="0"/>
              <a:t>in order to identify individual strengths as well as areas that could be targeted for development.</a:t>
            </a:r>
          </a:p>
          <a:p>
            <a:endParaRPr lang="en-US" baseline="0" dirty="0"/>
          </a:p>
          <a:p>
            <a:r>
              <a:rPr lang="en-US" b="1" u="sng" baseline="0" dirty="0"/>
              <a:t>Materials: </a:t>
            </a:r>
          </a:p>
          <a:p>
            <a:r>
              <a:rPr lang="en-US" baseline="0" dirty="0" smtClean="0"/>
              <a:t>Self-assessments </a:t>
            </a:r>
            <a:r>
              <a:rPr lang="en-US" baseline="0" dirty="0"/>
              <a:t>should be provided to participants in a </a:t>
            </a:r>
            <a:r>
              <a:rPr lang="en-US" baseline="0" dirty="0" smtClean="0"/>
              <a:t>handout </a:t>
            </a:r>
            <a:r>
              <a:rPr lang="en-US" baseline="0" dirty="0"/>
              <a:t>package. These </a:t>
            </a:r>
            <a:r>
              <a:rPr lang="en-US" baseline="0" dirty="0" smtClean="0"/>
              <a:t>self-assessments </a:t>
            </a:r>
            <a:r>
              <a:rPr lang="en-US" baseline="0" dirty="0"/>
              <a:t>can be found in </a:t>
            </a:r>
            <a:r>
              <a:rPr lang="en-US" baseline="0" dirty="0" smtClean="0"/>
              <a:t>Appendix 3 of the Facilitator </a:t>
            </a:r>
            <a:r>
              <a:rPr lang="en-US" baseline="0" dirty="0"/>
              <a:t>G</a:t>
            </a:r>
            <a:r>
              <a:rPr lang="en-US" baseline="0" dirty="0" smtClean="0"/>
              <a:t>uide and </a:t>
            </a:r>
            <a:r>
              <a:rPr lang="en-US" baseline="0" dirty="0"/>
              <a:t>at the following website:</a:t>
            </a:r>
            <a:endParaRPr lang="en-US" dirty="0"/>
          </a:p>
          <a:p>
            <a:r>
              <a:rPr lang="en-US" dirty="0"/>
              <a:t>http://</a:t>
            </a:r>
            <a:r>
              <a:rPr lang="en-US" dirty="0" smtClean="0"/>
              <a:t>rnao.ca/sites/rnao-ca/files/LeadershipBPG_Booklet_Web_1.pdf </a:t>
            </a:r>
            <a:endParaRPr lang="en-US" dirty="0"/>
          </a:p>
          <a:p>
            <a:endParaRPr lang="en-US" dirty="0"/>
          </a:p>
          <a:p>
            <a:r>
              <a:rPr lang="en-US" b="1" u="sng" dirty="0"/>
              <a:t>Suggested</a:t>
            </a:r>
            <a:r>
              <a:rPr lang="en-US" b="1" u="sng" baseline="0" dirty="0"/>
              <a:t> </a:t>
            </a:r>
            <a:r>
              <a:rPr lang="en-US" b="1" u="sng" baseline="0" dirty="0" smtClean="0"/>
              <a:t>Time Allotment</a:t>
            </a:r>
            <a:r>
              <a:rPr lang="en-US" b="1" u="sng" baseline="0" dirty="0"/>
              <a:t>: </a:t>
            </a:r>
            <a:endParaRPr lang="en-US" b="0" i="0" u="sng" baseline="0" dirty="0" smtClean="0"/>
          </a:p>
          <a:p>
            <a:r>
              <a:rPr lang="en-US" b="0" i="0" baseline="0" dirty="0" smtClean="0"/>
              <a:t>This activity should take approximately 30 minutes</a:t>
            </a:r>
            <a:endParaRPr lang="en-US" b="0" i="1" baseline="0" dirty="0"/>
          </a:p>
          <a:p>
            <a:endParaRPr lang="en-US" b="0" i="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Registered Nurses’ Association of Ontario, (2014). </a:t>
            </a:r>
            <a:r>
              <a:rPr lang="en-US" i="1" dirty="0"/>
              <a:t>Developing and Sustaining Nursing Leadership: Tips and Tools.</a:t>
            </a:r>
            <a:r>
              <a:rPr lang="en-US" dirty="0"/>
              <a:t> Retrieved from: </a:t>
            </a:r>
            <a:r>
              <a:rPr lang="en-US" dirty="0">
                <a:hlinkClick r:id="rId3"/>
              </a:rPr>
              <a:t>http://rnao.ca/sites/rnao-ca/files/LEADERSHIP_16.5_x_8.5_WEB_0.pdf</a:t>
            </a:r>
            <a:endParaRPr lang="en-US" dirty="0"/>
          </a:p>
          <a:p>
            <a:endParaRPr lang="en-US" b="1" dirty="0"/>
          </a:p>
        </p:txBody>
      </p:sp>
      <p:sp>
        <p:nvSpPr>
          <p:cNvPr id="4" name="Slide Number Placeholder 3"/>
          <p:cNvSpPr>
            <a:spLocks noGrp="1"/>
          </p:cNvSpPr>
          <p:nvPr>
            <p:ph type="sldNum" sz="quarter" idx="10"/>
          </p:nvPr>
        </p:nvSpPr>
        <p:spPr/>
        <p:txBody>
          <a:bodyPr/>
          <a:lstStyle/>
          <a:p>
            <a:fld id="{44A0CD73-2839-4D54-9BD0-93BF15ABF770}" type="slidenum">
              <a:rPr lang="en-CA" smtClean="0"/>
              <a:t>19</a:t>
            </a:fld>
            <a:endParaRPr lang="en-CA" dirty="0"/>
          </a:p>
        </p:txBody>
      </p:sp>
    </p:spTree>
    <p:extLst>
      <p:ext uri="{BB962C8B-B14F-4D97-AF65-F5344CB8AC3E}">
        <p14:creationId xmlns:p14="http://schemas.microsoft.com/office/powerpoint/2010/main" val="3292127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Objective: </a:t>
            </a:r>
          </a:p>
          <a:p>
            <a:r>
              <a:rPr lang="en-US" b="0" u="none" dirty="0"/>
              <a:t>To introduce the concept of strength-based</a:t>
            </a:r>
            <a:r>
              <a:rPr lang="en-US" b="0" u="none" baseline="0" dirty="0"/>
              <a:t> nursing leadership and </a:t>
            </a:r>
            <a:r>
              <a:rPr lang="en-US" b="0" u="none" baseline="0" dirty="0" smtClean="0"/>
              <a:t>to draw </a:t>
            </a:r>
            <a:r>
              <a:rPr lang="en-US" b="0" u="none" baseline="0" dirty="0"/>
              <a:t>links between the practice of nursing in </a:t>
            </a:r>
            <a:r>
              <a:rPr lang="en-US" b="0" u="none" baseline="0" dirty="0" smtClean="0"/>
              <a:t>LTC and participants’ </a:t>
            </a:r>
            <a:r>
              <a:rPr lang="en-US" b="0" u="none" baseline="0" dirty="0"/>
              <a:t>own personal strengths.</a:t>
            </a:r>
            <a:endParaRPr lang="en-US" b="0" u="none" dirty="0"/>
          </a:p>
          <a:p>
            <a:endParaRPr lang="en-US" b="1" u="sng" dirty="0"/>
          </a:p>
          <a:p>
            <a:r>
              <a:rPr lang="en-US" b="1" u="sng" dirty="0"/>
              <a:t>Facilitator </a:t>
            </a:r>
            <a:r>
              <a:rPr lang="en-US" b="1" u="sng" dirty="0" smtClean="0"/>
              <a:t>Suggested Talking Points</a:t>
            </a:r>
            <a:r>
              <a:rPr lang="en-US" b="1" u="sng" dirty="0"/>
              <a:t>:</a:t>
            </a:r>
          </a:p>
          <a:p>
            <a:pPr marL="171450" indent="-171450">
              <a:buFont typeface="Arial" panose="020B0604020202020204" pitchFamily="34" charset="0"/>
              <a:buChar char="•"/>
            </a:pPr>
            <a:r>
              <a:rPr lang="en-US" dirty="0"/>
              <a:t>Talk</a:t>
            </a:r>
            <a:r>
              <a:rPr lang="en-US" baseline="0" dirty="0"/>
              <a:t> about how SBC aligns with person-centered care and the gentle persuasive approach used in </a:t>
            </a:r>
            <a:r>
              <a:rPr lang="en-US" baseline="0" dirty="0" smtClean="0"/>
              <a:t>long-term </a:t>
            </a:r>
            <a:r>
              <a:rPr lang="en-US" baseline="0" dirty="0"/>
              <a:t>care.</a:t>
            </a:r>
          </a:p>
          <a:p>
            <a:pPr marL="171450" indent="-171450">
              <a:buFont typeface="Arial" panose="020B0604020202020204" pitchFamily="34" charset="0"/>
              <a:buChar char="•"/>
            </a:pPr>
            <a:r>
              <a:rPr lang="en-US" baseline="0" dirty="0"/>
              <a:t>The approach represents a shift in power to </a:t>
            </a:r>
            <a:r>
              <a:rPr lang="en-US" baseline="0" dirty="0" smtClean="0"/>
              <a:t>empower residents/families </a:t>
            </a:r>
            <a:r>
              <a:rPr lang="en-US" baseline="0" dirty="0"/>
              <a:t>and point of care staff.</a:t>
            </a:r>
          </a:p>
          <a:p>
            <a:pPr marL="171450" indent="-171450">
              <a:buFont typeface="Arial" panose="020B0604020202020204" pitchFamily="34" charset="0"/>
              <a:buChar char="•"/>
            </a:pPr>
            <a:endParaRPr lang="en-US" baseline="0" dirty="0"/>
          </a:p>
          <a:p>
            <a:r>
              <a:rPr lang="en-CA" b="1" u="sng"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Gottlieb, L. N., Gottlieb, B., &amp; Shamian, J. (2012). Principles of strengths-based nursing leadership for strengths-based nursing care: a new paradigm for nursing and healthcare for the 21st century. </a:t>
            </a:r>
            <a:r>
              <a:rPr lang="en-CA" i="1" dirty="0"/>
              <a:t>Nursing Leadership (Toronto, Ont.)</a:t>
            </a:r>
            <a:r>
              <a:rPr lang="en-CA" dirty="0"/>
              <a:t>, </a:t>
            </a:r>
            <a:r>
              <a:rPr lang="en-CA" i="1" dirty="0"/>
              <a:t>25</a:t>
            </a:r>
            <a:r>
              <a:rPr lang="en-CA" dirty="0"/>
              <a:t>(2), 38-50. Retrieved</a:t>
            </a:r>
            <a:r>
              <a:rPr lang="en-CA" baseline="0" dirty="0"/>
              <a:t> from:</a:t>
            </a:r>
            <a:endParaRPr lang="en-CA" dirty="0"/>
          </a:p>
          <a:p>
            <a:r>
              <a:rPr lang="en-CA" dirty="0"/>
              <a:t>http://www.longwoods.com/content/22960</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21</a:t>
            </a:fld>
            <a:endParaRPr lang="en-CA" dirty="0"/>
          </a:p>
        </p:txBody>
      </p:sp>
    </p:spTree>
    <p:extLst>
      <p:ext uri="{BB962C8B-B14F-4D97-AF65-F5344CB8AC3E}">
        <p14:creationId xmlns:p14="http://schemas.microsoft.com/office/powerpoint/2010/main" val="256461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r>
              <a:rPr lang="en-US" b="0" i="0" dirty="0" smtClean="0"/>
              <a:t>This </a:t>
            </a:r>
            <a:r>
              <a:rPr lang="en-US" b="0" i="0" dirty="0"/>
              <a:t>slide </a:t>
            </a:r>
            <a:r>
              <a:rPr lang="en-US" b="0" i="0" dirty="0" smtClean="0"/>
              <a:t>outlines </a:t>
            </a:r>
            <a:r>
              <a:rPr lang="en-US" b="0" i="0" dirty="0"/>
              <a:t>the essential qualities and practices</a:t>
            </a:r>
            <a:r>
              <a:rPr lang="en-US" b="0" i="0" baseline="0" dirty="0"/>
              <a:t> of </a:t>
            </a:r>
            <a:r>
              <a:rPr lang="en-US" b="0" i="0" baseline="0" dirty="0" smtClean="0"/>
              <a:t>strengths-based </a:t>
            </a:r>
            <a:r>
              <a:rPr lang="en-US" b="0" i="0" baseline="0" dirty="0"/>
              <a:t>leaders according to the reference below. These are consistent with the </a:t>
            </a:r>
            <a:r>
              <a:rPr lang="en-US" b="0" i="0" baseline="0" dirty="0" smtClean="0"/>
              <a:t>eight </a:t>
            </a:r>
            <a:r>
              <a:rPr lang="en-US" b="0" i="0" baseline="0" dirty="0"/>
              <a:t>principles of SBNL identified by </a:t>
            </a:r>
            <a:r>
              <a:rPr lang="en-US" sz="1200" dirty="0"/>
              <a:t>Gottlieb, Gottlieb&amp;</a:t>
            </a:r>
            <a:r>
              <a:rPr lang="en-US" sz="1200" baseline="0" dirty="0"/>
              <a:t> </a:t>
            </a:r>
            <a:r>
              <a:rPr lang="en-US" sz="1200" dirty="0"/>
              <a:t>Shamian, (2012). In order to illustrate </a:t>
            </a:r>
            <a:r>
              <a:rPr lang="en-US" sz="1200" dirty="0" smtClean="0"/>
              <a:t>practices</a:t>
            </a:r>
            <a:r>
              <a:rPr lang="en-US" sz="1200" baseline="0" dirty="0" smtClean="0"/>
              <a:t> </a:t>
            </a:r>
            <a:r>
              <a:rPr lang="en-US" sz="1200" baseline="0" dirty="0"/>
              <a:t>4 and 5 you may want to use a personality inventory. One example is listed below.</a:t>
            </a:r>
          </a:p>
          <a:p>
            <a:endParaRPr lang="en-US"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baseline="0" dirty="0" smtClean="0"/>
              <a:t>Reference:</a:t>
            </a:r>
            <a:r>
              <a:rPr lang="en-US" b="0" i="0" baseline="0" dirty="0"/>
              <a:t/>
            </a:r>
            <a:br>
              <a:rPr lang="en-US" b="0" i="0" baseline="0" dirty="0"/>
            </a:br>
            <a:r>
              <a:rPr lang="en-US" dirty="0"/>
              <a:t>MacPhee, M. (2015). </a:t>
            </a:r>
            <a:r>
              <a:rPr lang="en-US" i="1" dirty="0"/>
              <a:t>Leading, Managing, and Following. </a:t>
            </a:r>
            <a:r>
              <a:rPr lang="en-US" dirty="0"/>
              <a:t>In Yoder-Wise, P.</a:t>
            </a:r>
            <a:r>
              <a:rPr lang="en-US" i="1" dirty="0"/>
              <a:t> Leading and Managing in Canadian Nursing, </a:t>
            </a:r>
            <a:r>
              <a:rPr lang="en-US" dirty="0"/>
              <a:t>pp. 5-22. Toronto: Elsevier.</a:t>
            </a:r>
            <a:endParaRPr lang="en-CA" i="1" dirty="0"/>
          </a:p>
          <a:p>
            <a:endParaRPr lang="en-US" b="0" i="0" dirty="0"/>
          </a:p>
        </p:txBody>
      </p:sp>
      <p:sp>
        <p:nvSpPr>
          <p:cNvPr id="4" name="Slide Number Placeholder 3"/>
          <p:cNvSpPr>
            <a:spLocks noGrp="1"/>
          </p:cNvSpPr>
          <p:nvPr>
            <p:ph type="sldNum" sz="quarter" idx="10"/>
          </p:nvPr>
        </p:nvSpPr>
        <p:spPr/>
        <p:txBody>
          <a:bodyPr/>
          <a:lstStyle/>
          <a:p>
            <a:fld id="{EAEAEC44-46E6-459A-B4F1-59EA71212378}" type="slidenum">
              <a:rPr lang="en-US" smtClean="0"/>
              <a:pPr/>
              <a:t>22</a:t>
            </a:fld>
            <a:endParaRPr lang="en-US" dirty="0"/>
          </a:p>
        </p:txBody>
      </p:sp>
    </p:spTree>
    <p:extLst>
      <p:ext uri="{BB962C8B-B14F-4D97-AF65-F5344CB8AC3E}">
        <p14:creationId xmlns:p14="http://schemas.microsoft.com/office/powerpoint/2010/main" val="10732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a:t>
            </a:r>
            <a:r>
              <a:rPr lang="en-US" b="1" u="sng" baseline="0" dirty="0"/>
              <a:t> </a:t>
            </a:r>
            <a:r>
              <a:rPr lang="en-US" b="1" u="sng" baseline="0" dirty="0" smtClean="0"/>
              <a:t>Objective</a:t>
            </a:r>
            <a:r>
              <a:rPr lang="en-US" b="1" u="sng" baseline="0" dirty="0"/>
              <a:t>:</a:t>
            </a:r>
          </a:p>
          <a:p>
            <a:r>
              <a:rPr lang="en-US" b="0" u="none" baseline="0" dirty="0"/>
              <a:t>Practice applying the principles of transformational leadership to LTC clinical scenarios.</a:t>
            </a:r>
          </a:p>
          <a:p>
            <a:endParaRPr lang="en-US" b="0" u="none" baseline="0" dirty="0"/>
          </a:p>
          <a:p>
            <a:r>
              <a:rPr lang="en-US" b="1" u="sng" baseline="0" dirty="0"/>
              <a:t>Materials: </a:t>
            </a:r>
          </a:p>
          <a:p>
            <a:pPr marL="171450" indent="-171450">
              <a:buFont typeface="Arial" panose="020B0604020202020204" pitchFamily="34" charset="0"/>
              <a:buChar char="•"/>
            </a:pPr>
            <a:r>
              <a:rPr lang="en-US" b="0" u="none" baseline="0" dirty="0" smtClean="0"/>
              <a:t>Printed case studies for each group (Facilitator Guide, Appendix 4) </a:t>
            </a:r>
          </a:p>
          <a:p>
            <a:pPr marL="171450" indent="-171450">
              <a:buFont typeface="Arial" panose="020B0604020202020204" pitchFamily="34" charset="0"/>
              <a:buChar char="•"/>
            </a:pPr>
            <a:r>
              <a:rPr lang="en-US" b="0" u="none" baseline="0" dirty="0" smtClean="0"/>
              <a:t>Flip charts for each group </a:t>
            </a:r>
          </a:p>
          <a:p>
            <a:pPr marL="171450" indent="-171450">
              <a:buFont typeface="Arial" panose="020B0604020202020204" pitchFamily="34" charset="0"/>
              <a:buChar char="•"/>
            </a:pPr>
            <a:r>
              <a:rPr lang="en-US" b="0" u="none" baseline="0" dirty="0" smtClean="0"/>
              <a:t>Markers</a:t>
            </a:r>
            <a:endParaRPr lang="en-US" b="0" u="none" baseline="0" dirty="0"/>
          </a:p>
          <a:p>
            <a:endParaRPr lang="en-US" b="1" u="sng" baseline="0" dirty="0"/>
          </a:p>
          <a:p>
            <a:endParaRPr lang="en-US" b="1" u="sng" dirty="0"/>
          </a:p>
          <a:p>
            <a:r>
              <a:rPr lang="en-CA" b="1" u="sng" dirty="0" smtClean="0"/>
              <a:t>Notes</a:t>
            </a:r>
            <a:r>
              <a:rPr lang="en-CA" b="1" u="sng" baseline="0" dirty="0" smtClean="0"/>
              <a:t> to Facilitator:</a:t>
            </a:r>
          </a:p>
          <a:p>
            <a:pPr marL="171450" indent="-171450">
              <a:buFont typeface="Arial" panose="020B0604020202020204" pitchFamily="34" charset="0"/>
              <a:buChar char="•"/>
            </a:pPr>
            <a:r>
              <a:rPr lang="en-US" dirty="0" smtClean="0"/>
              <a:t>Ask </a:t>
            </a:r>
            <a:r>
              <a:rPr lang="en-US" dirty="0"/>
              <a:t>participants</a:t>
            </a:r>
            <a:r>
              <a:rPr lang="en-US" baseline="0" dirty="0"/>
              <a:t> divide into smaller groups.</a:t>
            </a:r>
          </a:p>
          <a:p>
            <a:pPr marL="171450" indent="-171450">
              <a:buFont typeface="Arial" panose="020B0604020202020204" pitchFamily="34" charset="0"/>
              <a:buChar char="•"/>
            </a:pPr>
            <a:r>
              <a:rPr lang="en-US" baseline="0" dirty="0"/>
              <a:t>Ask two people in the room to read the different case studies out loud.</a:t>
            </a:r>
          </a:p>
          <a:p>
            <a:pPr marL="171450" indent="-171450">
              <a:buFont typeface="Arial" panose="020B0604020202020204" pitchFamily="34" charset="0"/>
              <a:buChar char="•"/>
            </a:pPr>
            <a:r>
              <a:rPr lang="en-US" baseline="0" dirty="0"/>
              <a:t>Depending on how many </a:t>
            </a:r>
            <a:r>
              <a:rPr lang="en-US" baseline="0" dirty="0" smtClean="0"/>
              <a:t>people are </a:t>
            </a:r>
            <a:r>
              <a:rPr lang="en-US" baseline="0" dirty="0"/>
              <a:t>in </a:t>
            </a:r>
            <a:r>
              <a:rPr lang="en-US" baseline="0" dirty="0" smtClean="0"/>
              <a:t>the groups, </a:t>
            </a:r>
            <a:r>
              <a:rPr lang="en-US" baseline="0" dirty="0"/>
              <a:t>appoint someone to record and present on the information (not necessarily the same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Review the instructions and give examples for each case study to get </a:t>
            </a:r>
            <a:r>
              <a:rPr lang="en-US" baseline="0" dirty="0" smtClean="0"/>
              <a:t>participants </a:t>
            </a:r>
            <a:r>
              <a:rPr lang="en-US" baseline="0" dirty="0"/>
              <a:t>started – role playing is ideal but you sometimes have resistance to this because people do not want to perform in front of others.</a:t>
            </a:r>
          </a:p>
          <a:p>
            <a:pPr marL="171450" indent="-171450">
              <a:buFont typeface="Arial" panose="020B0604020202020204" pitchFamily="34" charset="0"/>
              <a:buChar char="•"/>
            </a:pPr>
            <a:r>
              <a:rPr lang="en-US" baseline="0" dirty="0"/>
              <a:t>Be prepared to go around the room and help to facilitate the process. Participants may get side tracked or need help focusing the conversation.</a:t>
            </a:r>
          </a:p>
          <a:p>
            <a:pPr marL="171450" indent="-171450">
              <a:buFont typeface="Arial" panose="020B0604020202020204" pitchFamily="34" charset="0"/>
              <a:buChar char="•"/>
            </a:pPr>
            <a:r>
              <a:rPr lang="en-US" baseline="0" dirty="0"/>
              <a:t>Ask a representative from each group to present what was discussed.</a:t>
            </a:r>
          </a:p>
          <a:p>
            <a:pPr marL="171450" indent="-171450">
              <a:buFont typeface="Arial" panose="020B0604020202020204" pitchFamily="34" charset="0"/>
              <a:buChar char="•"/>
            </a:pPr>
            <a:r>
              <a:rPr lang="en-US" baseline="0" dirty="0"/>
              <a:t>Wrap-up the session by reviewing key </a:t>
            </a:r>
            <a:r>
              <a:rPr lang="en-US" baseline="0" dirty="0" smtClean="0"/>
              <a:t>take-away </a:t>
            </a:r>
            <a:r>
              <a:rPr lang="en-US" baseline="0" dirty="0"/>
              <a:t>messages</a:t>
            </a:r>
            <a:r>
              <a:rPr lang="en-US" baseline="0" dirty="0" smtClean="0"/>
              <a:t>.</a:t>
            </a:r>
          </a:p>
          <a:p>
            <a:pPr marL="171450" indent="-171450">
              <a:buFont typeface="Arial" panose="020B0604020202020204" pitchFamily="34" charset="0"/>
              <a:buChar char="•"/>
            </a:pPr>
            <a:r>
              <a:rPr lang="en-US" baseline="0" dirty="0" smtClean="0"/>
              <a:t>This activity takes approximately 15-20 minutes to complete.</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23</a:t>
            </a:fld>
            <a:endParaRPr lang="en-CA" dirty="0"/>
          </a:p>
        </p:txBody>
      </p:sp>
    </p:spTree>
    <p:extLst>
      <p:ext uri="{BB962C8B-B14F-4D97-AF65-F5344CB8AC3E}">
        <p14:creationId xmlns:p14="http://schemas.microsoft.com/office/powerpoint/2010/main" val="1626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u="sng" dirty="0"/>
              <a:t>Activity </a:t>
            </a:r>
            <a:r>
              <a:rPr lang="en-CA" b="1" u="sng" dirty="0" smtClean="0"/>
              <a:t>Objective</a:t>
            </a:r>
            <a:r>
              <a:rPr lang="en-CA" b="1" u="sng"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t>Development</a:t>
            </a:r>
            <a:r>
              <a:rPr lang="en-CA" b="0" baseline="0" dirty="0"/>
              <a:t> of a leadership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baseline="0" dirty="0"/>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baseline="0" dirty="0" smtClean="0"/>
              <a:t>Printout </a:t>
            </a:r>
            <a:r>
              <a:rPr lang="en-CA" b="0" baseline="0" dirty="0"/>
              <a:t>of CNO resources for developing SMART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baseline="0" dirty="0"/>
              <a:t>Complete leadership self-assessment checklists.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baseline="0" dirty="0"/>
          </a:p>
          <a:p>
            <a:r>
              <a:rPr lang="en-CA" b="1" u="sng" dirty="0" smtClean="0"/>
              <a:t>Notes</a:t>
            </a:r>
            <a:r>
              <a:rPr lang="en-CA" b="1" u="sng" baseline="0" dirty="0" smtClean="0"/>
              <a:t> to Facilitator: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Ask </a:t>
            </a:r>
            <a:r>
              <a:rPr lang="en-CA" baseline="0" dirty="0"/>
              <a:t>participants to use the leadership </a:t>
            </a:r>
            <a:r>
              <a:rPr lang="en-CA" baseline="0" dirty="0" smtClean="0"/>
              <a:t>self-assessment checklist </a:t>
            </a:r>
            <a:r>
              <a:rPr lang="en-CA" baseline="0" dirty="0"/>
              <a:t>to begin </a:t>
            </a:r>
            <a:r>
              <a:rPr lang="en-CA" baseline="0" dirty="0" smtClean="0"/>
              <a:t>developing a </a:t>
            </a:r>
            <a:r>
              <a:rPr lang="en-CA" baseline="0" dirty="0"/>
              <a:t>leadership plan. These </a:t>
            </a:r>
            <a:r>
              <a:rPr lang="en-CA" baseline="0" dirty="0" smtClean="0"/>
              <a:t>checklists </a:t>
            </a:r>
            <a:r>
              <a:rPr lang="en-CA" baseline="0" dirty="0"/>
              <a:t>were intended to help participant identify leadership practices that they would like to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After the leadership practice has been identified, participants can work on setting up SMART learning goals using the CNO resources identified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Provide an example of a </a:t>
            </a:r>
            <a:r>
              <a:rPr lang="en-CA" baseline="0" dirty="0" smtClean="0"/>
              <a:t>SMART </a:t>
            </a:r>
            <a:r>
              <a:rPr lang="en-CA" baseline="0" dirty="0"/>
              <a:t>goal related to leadership skill development</a:t>
            </a:r>
            <a:r>
              <a:rPr lang="en-CA"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You may want participants to take this away and develop it on their own as it takes a bit of time to do.</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Registered Nurses’ Association of Ontario, (2014). </a:t>
            </a:r>
            <a:r>
              <a:rPr lang="en-US" i="1" dirty="0"/>
              <a:t>Developing and Sustaining Nursing Leadership: Tips and Tools.</a:t>
            </a:r>
            <a:r>
              <a:rPr lang="en-US" dirty="0"/>
              <a:t> Retrieved from: </a:t>
            </a:r>
            <a:r>
              <a:rPr lang="en-US" dirty="0">
                <a:hlinkClick r:id="rId3"/>
              </a:rPr>
              <a:t>http://rnao.ca/sites/rnao-ca/files/LEADERSHIP_16.5_x_8.5_WEB_0.pdf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College of Nurses</a:t>
            </a:r>
            <a:r>
              <a:rPr lang="en-US" baseline="0" dirty="0" smtClean="0"/>
              <a:t> of Ontario, (2016). </a:t>
            </a:r>
            <a:r>
              <a:rPr lang="en-US" i="1" baseline="0" dirty="0" smtClean="0"/>
              <a:t>Quality Assurance Program: QA Resources. </a:t>
            </a:r>
            <a:r>
              <a:rPr lang="en-US" i="0" baseline="0" dirty="0" smtClean="0"/>
              <a:t>Retrieved from http://www.cno.org/en/myqa/qa-resources/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24</a:t>
            </a:fld>
            <a:endParaRPr lang="en-CA" dirty="0"/>
          </a:p>
        </p:txBody>
      </p:sp>
    </p:spTree>
    <p:extLst>
      <p:ext uri="{BB962C8B-B14F-4D97-AF65-F5344CB8AC3E}">
        <p14:creationId xmlns:p14="http://schemas.microsoft.com/office/powerpoint/2010/main" val="273261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Individual </a:t>
            </a:r>
            <a:r>
              <a:rPr lang="en-US" b="1" u="sng" dirty="0" smtClean="0"/>
              <a:t>Reflection </a:t>
            </a:r>
            <a:r>
              <a:rPr lang="en-US" b="1" u="sng" dirty="0"/>
              <a:t>A</a:t>
            </a:r>
            <a:r>
              <a:rPr lang="en-US" b="1" u="sng" dirty="0" smtClean="0"/>
              <a:t>ctivity</a:t>
            </a:r>
            <a:r>
              <a:rPr lang="en-US" b="1" u="sng" dirty="0"/>
              <a:t>:</a:t>
            </a:r>
          </a:p>
          <a:p>
            <a:pPr marL="171450" indent="-171450">
              <a:buFont typeface="Arial" panose="020B0604020202020204" pitchFamily="34" charset="0"/>
              <a:buChar char="•"/>
            </a:pPr>
            <a:r>
              <a:rPr lang="en-US" b="0" u="none" dirty="0"/>
              <a:t>Ask</a:t>
            </a:r>
            <a:r>
              <a:rPr lang="en-US" b="0" u="none" baseline="0" dirty="0"/>
              <a:t> participants to use the 5D leadership checklist to help them reflect on what kind of leader they might be. Ask them to consider how others </a:t>
            </a:r>
            <a:r>
              <a:rPr lang="en-US" b="0" u="none" baseline="0" dirty="0" smtClean="0"/>
              <a:t>may </a:t>
            </a:r>
            <a:r>
              <a:rPr lang="en-US" b="0" u="none" baseline="0" dirty="0"/>
              <a:t>see them as leaders.</a:t>
            </a:r>
            <a:endParaRPr lang="en-US" b="0" u="none"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u="sng" baseline="0" dirty="0"/>
              <a:t>Group </a:t>
            </a:r>
            <a:r>
              <a:rPr lang="en-US" b="1" u="sng" baseline="0" dirty="0" smtClean="0"/>
              <a:t>Reflection </a:t>
            </a:r>
            <a:r>
              <a:rPr lang="en-US" b="1" u="sng" baseline="0" dirty="0"/>
              <a:t>A</a:t>
            </a:r>
            <a:r>
              <a:rPr lang="en-US" b="1" u="sng" baseline="0" dirty="0" smtClean="0"/>
              <a:t>ctivities</a:t>
            </a:r>
            <a:r>
              <a:rPr lang="en-US" b="1" u="sng" baseline="0" dirty="0"/>
              <a:t>:</a:t>
            </a:r>
          </a:p>
          <a:p>
            <a:pPr marL="171450" indent="-171450">
              <a:buFont typeface="Arial" panose="020B0604020202020204" pitchFamily="34" charset="0"/>
              <a:buChar char="•"/>
            </a:pPr>
            <a:r>
              <a:rPr lang="en-US" baseline="0" dirty="0"/>
              <a:t>Ask participants to take a few minutes </a:t>
            </a:r>
            <a:r>
              <a:rPr lang="en-US" baseline="0" dirty="0" smtClean="0"/>
              <a:t>to discuss </a:t>
            </a:r>
            <a:r>
              <a:rPr lang="en-US" baseline="0" dirty="0"/>
              <a:t>who they have worked </a:t>
            </a:r>
            <a:r>
              <a:rPr lang="en-US" baseline="0" dirty="0" smtClean="0"/>
              <a:t>with, not </a:t>
            </a:r>
            <a:r>
              <a:rPr lang="en-US" baseline="0" dirty="0"/>
              <a:t>just </a:t>
            </a:r>
            <a:r>
              <a:rPr lang="en-US" baseline="0" dirty="0" smtClean="0"/>
              <a:t>managers, </a:t>
            </a:r>
            <a:r>
              <a:rPr lang="en-US" baseline="0" dirty="0"/>
              <a:t>but people who they think are clinical nurse leaders. What is it about these people or their actions that made a positive impact?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Ask participants to share how they have adapted to different leadership styles and some of the difficulties that can be associated with adapting to different leadership styles.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Be prepared to share your own examples.</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4</a:t>
            </a:fld>
            <a:endParaRPr lang="en-CA" dirty="0"/>
          </a:p>
        </p:txBody>
      </p:sp>
    </p:spTree>
    <p:extLst>
      <p:ext uri="{BB962C8B-B14F-4D97-AF65-F5344CB8AC3E}">
        <p14:creationId xmlns:p14="http://schemas.microsoft.com/office/powerpoint/2010/main" val="599490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25</a:t>
            </a:fld>
            <a:endParaRPr lang="en-CA" dirty="0"/>
          </a:p>
        </p:txBody>
      </p:sp>
    </p:spTree>
    <p:extLst>
      <p:ext uri="{BB962C8B-B14F-4D97-AF65-F5344CB8AC3E}">
        <p14:creationId xmlns:p14="http://schemas.microsoft.com/office/powerpoint/2010/main" val="93537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Objective:</a:t>
            </a:r>
            <a:endParaRPr lang="en-US" b="1" u="sng" dirty="0"/>
          </a:p>
          <a:p>
            <a:r>
              <a:rPr lang="en-US" b="0" u="none" dirty="0"/>
              <a:t>Review</a:t>
            </a:r>
            <a:r>
              <a:rPr lang="en-US" b="0" u="none" baseline="0" dirty="0"/>
              <a:t> some of the ways that trust can be built as outlined </a:t>
            </a:r>
            <a:r>
              <a:rPr lang="en-US" b="0" u="none" baseline="0" dirty="0" smtClean="0"/>
              <a:t>on </a:t>
            </a:r>
            <a:r>
              <a:rPr lang="en-US" b="0" u="none" baseline="0" dirty="0"/>
              <a:t>the slide </a:t>
            </a:r>
            <a:r>
              <a:rPr lang="en-US" b="0" u="none" baseline="0" dirty="0" smtClean="0"/>
              <a:t>(taken </a:t>
            </a:r>
            <a:r>
              <a:rPr lang="en-US" b="0" u="none" baseline="0" dirty="0"/>
              <a:t>from the RNAO sponsored </a:t>
            </a:r>
            <a:r>
              <a:rPr lang="en-US" b="0" u="none" baseline="0" dirty="0" smtClean="0"/>
              <a:t>workshop that is </a:t>
            </a:r>
            <a:r>
              <a:rPr lang="en-US" b="0" u="none" baseline="0" dirty="0"/>
              <a:t>cited on the </a:t>
            </a:r>
            <a:r>
              <a:rPr lang="en-US" b="0" u="none" baseline="0" dirty="0" smtClean="0"/>
              <a:t>slide) </a:t>
            </a:r>
            <a:endParaRPr lang="en-US" b="0" u="none" baseline="0" dirty="0"/>
          </a:p>
          <a:p>
            <a:endParaRPr lang="en-US" b="0" u="none" dirty="0"/>
          </a:p>
          <a:p>
            <a:r>
              <a:rPr lang="en-US" b="1" u="sng" dirty="0"/>
              <a:t>Suggested </a:t>
            </a:r>
            <a:r>
              <a:rPr lang="en-US" b="1" u="sng" dirty="0" smtClean="0"/>
              <a:t>Speaking Points</a:t>
            </a:r>
            <a:r>
              <a:rPr lang="en-US" b="1" u="sng" dirty="0"/>
              <a:t>:</a:t>
            </a:r>
          </a:p>
          <a:p>
            <a:pPr marL="171450" indent="-171450">
              <a:buFont typeface="Arial" panose="020B0604020202020204" pitchFamily="34" charset="0"/>
              <a:buChar char="•"/>
            </a:pPr>
            <a:r>
              <a:rPr lang="en-US" baseline="0" dirty="0"/>
              <a:t>Relate these activities to the therapeutic nurse-client relationship and the connection that residents have with nurses.</a:t>
            </a:r>
          </a:p>
          <a:p>
            <a:pPr marL="171450" indent="-171450">
              <a:buFont typeface="Arial" panose="020B0604020202020204" pitchFamily="34" charset="0"/>
              <a:buChar char="•"/>
            </a:pPr>
            <a:r>
              <a:rPr lang="en-US" baseline="0" dirty="0"/>
              <a:t>Talk about the public perception that nurses are seen as trustworthy which strengthens our professional voice.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u="sng" baseline="0" dirty="0"/>
              <a:t>Reference:</a:t>
            </a:r>
          </a:p>
          <a:p>
            <a:pPr marL="0" indent="0">
              <a:buFont typeface="Arial" panose="020B0604020202020204" pitchFamily="34" charset="0"/>
              <a:buNone/>
            </a:pPr>
            <a:r>
              <a:rPr lang="en-US" sz="1200" dirty="0"/>
              <a:t>Ellis, K. (2012). </a:t>
            </a:r>
            <a:r>
              <a:rPr lang="en-US" sz="1200" i="1" dirty="0"/>
              <a:t>Every Nurse a Leader Workshop</a:t>
            </a:r>
            <a:r>
              <a:rPr lang="en-US" sz="1200" dirty="0"/>
              <a:t>. RNAO, Toronto, ON.</a:t>
            </a:r>
            <a:endParaRPr lang="en-CA" sz="1200" dirty="0"/>
          </a:p>
          <a:p>
            <a:pPr marL="0" indent="0">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5</a:t>
            </a:fld>
            <a:endParaRPr lang="en-CA" dirty="0"/>
          </a:p>
        </p:txBody>
      </p:sp>
    </p:spTree>
    <p:extLst>
      <p:ext uri="{BB962C8B-B14F-4D97-AF65-F5344CB8AC3E}">
        <p14:creationId xmlns:p14="http://schemas.microsoft.com/office/powerpoint/2010/main" val="393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a:solidFill>
                  <a:schemeClr val="tx1"/>
                </a:solidFill>
                <a:latin typeface="+mn-lt"/>
                <a:ea typeface="+mn-ea"/>
                <a:cs typeface="+mn-cs"/>
              </a:rPr>
              <a:t>Suggested </a:t>
            </a:r>
            <a:r>
              <a:rPr lang="en-US" sz="1200" b="1" i="0" u="sng" strike="noStrike" kern="1200" baseline="0" dirty="0" smtClean="0">
                <a:solidFill>
                  <a:schemeClr val="tx1"/>
                </a:solidFill>
                <a:latin typeface="+mn-lt"/>
                <a:ea typeface="+mn-ea"/>
                <a:cs typeface="+mn-cs"/>
              </a:rPr>
              <a:t>Examples</a:t>
            </a:r>
            <a:r>
              <a:rPr lang="en-US" sz="1200" b="1" i="0" u="sng"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 answering the call bell when it rings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Stating that you will be there for someone when you are not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Making mistakes and trying to cover it up</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Providing the wrong information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Offering team members something that you cannot provide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Providing incomplete information about a new project or initiative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 supporting staff when needed</a:t>
            </a:r>
          </a:p>
          <a:p>
            <a:pPr marL="0" indent="0">
              <a:buFont typeface="Arial" panose="020B0604020202020204" pitchFamily="34" charset="0"/>
              <a:buNone/>
            </a:pPr>
            <a:endParaRPr lang="en-CA" sz="1200" b="0" i="0" u="none" strike="noStrike" kern="1200" baseline="0" dirty="0">
              <a:solidFill>
                <a:schemeClr val="tx1"/>
              </a:solidFill>
              <a:latin typeface="+mn-lt"/>
              <a:ea typeface="+mn-ea"/>
              <a:cs typeface="+mn-cs"/>
            </a:endParaRPr>
          </a:p>
          <a:p>
            <a:r>
              <a:rPr lang="en-CA" sz="1200" b="1" i="0" u="sng" strike="noStrike" kern="1200" baseline="0" dirty="0">
                <a:solidFill>
                  <a:schemeClr val="tx1"/>
                </a:solidFill>
                <a:latin typeface="+mn-lt"/>
                <a:ea typeface="+mn-ea"/>
                <a:cs typeface="+mn-cs"/>
              </a:rPr>
              <a:t>Reference:</a:t>
            </a:r>
          </a:p>
          <a:p>
            <a:r>
              <a:rPr lang="en-CA" sz="1200" b="0" i="0" u="none" strike="noStrike" kern="1200" baseline="0" dirty="0">
                <a:solidFill>
                  <a:schemeClr val="tx1"/>
                </a:solidFill>
                <a:latin typeface="+mn-lt"/>
                <a:ea typeface="+mn-ea"/>
                <a:cs typeface="+mn-cs"/>
              </a:rPr>
              <a:t>Lewicki, R., &amp; Bunker, B. (1996). </a:t>
            </a:r>
            <a:r>
              <a:rPr lang="en-CA" sz="1200" b="0" i="1" u="none" strike="noStrike" kern="1200" baseline="0" dirty="0">
                <a:solidFill>
                  <a:schemeClr val="tx1"/>
                </a:solidFill>
                <a:latin typeface="+mn-lt"/>
                <a:ea typeface="+mn-ea"/>
                <a:cs typeface="+mn-cs"/>
              </a:rPr>
              <a:t>Developing and maintaining trust in work relationships</a:t>
            </a:r>
            <a:r>
              <a:rPr lang="en-CA" sz="1200" b="0" i="0" u="none" strike="noStrike" kern="1200" baseline="0" dirty="0">
                <a:solidFill>
                  <a:schemeClr val="tx1"/>
                </a:solidFill>
                <a:latin typeface="+mn-lt"/>
                <a:ea typeface="+mn-ea"/>
                <a:cs typeface="+mn-cs"/>
              </a:rPr>
              <a:t>. In Kramer, R.N., Tyler T.R. (Eds.), </a:t>
            </a:r>
            <a:r>
              <a:rPr lang="en-CA" sz="1200" b="0" i="1" u="none" strike="noStrike" kern="1200" baseline="0" dirty="0">
                <a:solidFill>
                  <a:schemeClr val="tx1"/>
                </a:solidFill>
                <a:latin typeface="+mn-lt"/>
                <a:ea typeface="+mn-ea"/>
                <a:cs typeface="+mn-cs"/>
              </a:rPr>
              <a:t>Trust in organizations:</a:t>
            </a:r>
          </a:p>
          <a:p>
            <a:r>
              <a:rPr lang="en-CA" sz="1200" b="0" i="1" u="none" strike="noStrike" kern="1200" baseline="0" dirty="0">
                <a:solidFill>
                  <a:schemeClr val="tx1"/>
                </a:solidFill>
                <a:latin typeface="+mn-lt"/>
                <a:ea typeface="+mn-ea"/>
                <a:cs typeface="+mn-cs"/>
              </a:rPr>
              <a:t>Frontiers in theory and research</a:t>
            </a:r>
            <a:r>
              <a:rPr lang="en-CA" sz="1200" b="0" i="0" u="none" strike="noStrike" kern="1200" baseline="0" dirty="0">
                <a:solidFill>
                  <a:schemeClr val="tx1"/>
                </a:solidFill>
                <a:latin typeface="+mn-lt"/>
                <a:ea typeface="+mn-ea"/>
                <a:cs typeface="+mn-cs"/>
              </a:rPr>
              <a:t>, pp. 114-139. Thousand Oaks, CA: Sage.</a:t>
            </a:r>
            <a:endParaRPr lang="en-CA" dirty="0"/>
          </a:p>
          <a:p>
            <a:endParaRPr lang="en-CA"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6</a:t>
            </a:fld>
            <a:endParaRPr lang="en-CA" dirty="0"/>
          </a:p>
        </p:txBody>
      </p:sp>
    </p:spTree>
    <p:extLst>
      <p:ext uri="{BB962C8B-B14F-4D97-AF65-F5344CB8AC3E}">
        <p14:creationId xmlns:p14="http://schemas.microsoft.com/office/powerpoint/2010/main" val="217504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pPr marL="0" indent="0">
              <a:buFont typeface="Arial" panose="020B0604020202020204" pitchFamily="34" charset="0"/>
              <a:buNone/>
            </a:pPr>
            <a:r>
              <a:rPr lang="en-US" dirty="0" smtClean="0"/>
              <a:t>Consider</a:t>
            </a:r>
            <a:r>
              <a:rPr lang="en-US" baseline="0" dirty="0" smtClean="0"/>
              <a:t> </a:t>
            </a:r>
            <a:r>
              <a:rPr lang="en-US" dirty="0"/>
              <a:t>using examples from clinical</a:t>
            </a:r>
            <a:r>
              <a:rPr lang="en-US" baseline="0" dirty="0"/>
              <a:t> practice such as answering call bells in a way that promotes trust. Negotiate when it is possible to return to a resident’s room but provide a realistic estimate and admit when you have made a mistake. Avoid telling residents that you are “short-staffed” since it puts the burden on the resident.</a:t>
            </a:r>
          </a:p>
          <a:p>
            <a:endParaRPr lang="en-US" dirty="0"/>
          </a:p>
          <a:p>
            <a:r>
              <a:rPr lang="en-US" b="1" u="sng" dirty="0"/>
              <a:t>Reference:</a:t>
            </a:r>
          </a:p>
          <a:p>
            <a:r>
              <a:rPr lang="en-CA" sz="1200" b="0" i="0" u="none" strike="noStrike" kern="1200" baseline="0" dirty="0">
                <a:solidFill>
                  <a:schemeClr val="tx1"/>
                </a:solidFill>
                <a:latin typeface="+mn-lt"/>
                <a:ea typeface="+mn-ea"/>
                <a:cs typeface="+mn-cs"/>
              </a:rPr>
              <a:t>Lewicki, R., &amp; Bunker, B. (1996). </a:t>
            </a:r>
            <a:r>
              <a:rPr lang="en-CA" sz="1200" b="0" i="1" u="none" strike="noStrike" kern="1200" baseline="0" dirty="0">
                <a:solidFill>
                  <a:schemeClr val="tx1"/>
                </a:solidFill>
                <a:latin typeface="+mn-lt"/>
                <a:ea typeface="+mn-ea"/>
                <a:cs typeface="+mn-cs"/>
              </a:rPr>
              <a:t>Developing and maintaining trust in work relationships</a:t>
            </a:r>
            <a:r>
              <a:rPr lang="en-CA" sz="1200" b="0" i="0" u="none" strike="noStrike" kern="1200" baseline="0" dirty="0">
                <a:solidFill>
                  <a:schemeClr val="tx1"/>
                </a:solidFill>
                <a:latin typeface="+mn-lt"/>
                <a:ea typeface="+mn-ea"/>
                <a:cs typeface="+mn-cs"/>
              </a:rPr>
              <a:t>. In Kramer, R.N., Tyler T.R. (Eds.), </a:t>
            </a:r>
            <a:r>
              <a:rPr lang="en-CA" sz="1200" b="0" i="1" u="none" strike="noStrike" kern="1200" baseline="0" dirty="0">
                <a:solidFill>
                  <a:schemeClr val="tx1"/>
                </a:solidFill>
                <a:latin typeface="+mn-lt"/>
                <a:ea typeface="+mn-ea"/>
                <a:cs typeface="+mn-cs"/>
              </a:rPr>
              <a:t>Trust in organizations:</a:t>
            </a:r>
          </a:p>
          <a:p>
            <a:r>
              <a:rPr lang="en-CA" sz="1200" b="0" i="1" u="none" strike="noStrike" kern="1200" baseline="0" dirty="0">
                <a:solidFill>
                  <a:schemeClr val="tx1"/>
                </a:solidFill>
                <a:latin typeface="+mn-lt"/>
                <a:ea typeface="+mn-ea"/>
                <a:cs typeface="+mn-cs"/>
              </a:rPr>
              <a:t>Frontiers in theory and research</a:t>
            </a:r>
            <a:r>
              <a:rPr lang="en-CA" sz="1200" b="0" i="0" u="none" strike="noStrike" kern="1200" baseline="0" dirty="0">
                <a:solidFill>
                  <a:schemeClr val="tx1"/>
                </a:solidFill>
                <a:latin typeface="+mn-lt"/>
                <a:ea typeface="+mn-ea"/>
                <a:cs typeface="+mn-cs"/>
              </a:rPr>
              <a:t>, pp. 114-139. Thousand Oaks, CA: Sage.</a:t>
            </a:r>
            <a:endParaRPr lang="en-CA" dirty="0"/>
          </a:p>
          <a:p>
            <a:endParaRPr lang="en-US" dirty="0"/>
          </a:p>
        </p:txBody>
      </p:sp>
      <p:sp>
        <p:nvSpPr>
          <p:cNvPr id="4" name="Slide Number Placeholder 3"/>
          <p:cNvSpPr>
            <a:spLocks noGrp="1"/>
          </p:cNvSpPr>
          <p:nvPr>
            <p:ph type="sldNum" sz="quarter" idx="10"/>
          </p:nvPr>
        </p:nvSpPr>
        <p:spPr/>
        <p:txBody>
          <a:bodyPr/>
          <a:lstStyle/>
          <a:p>
            <a:fld id="{8F3A6228-DA0B-444D-B41F-F75DEA4776AF}" type="slidenum">
              <a:rPr lang="en-CA" smtClean="0"/>
              <a:pPr/>
              <a:t>7</a:t>
            </a:fld>
            <a:endParaRPr lang="en-CA" dirty="0"/>
          </a:p>
        </p:txBody>
      </p:sp>
    </p:spTree>
    <p:extLst>
      <p:ext uri="{BB962C8B-B14F-4D97-AF65-F5344CB8AC3E}">
        <p14:creationId xmlns:p14="http://schemas.microsoft.com/office/powerpoint/2010/main" val="22691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Objective:</a:t>
            </a:r>
          </a:p>
          <a:p>
            <a:r>
              <a:rPr lang="en-US" dirty="0"/>
              <a:t>To define the</a:t>
            </a:r>
            <a:r>
              <a:rPr lang="en-US" baseline="0" dirty="0"/>
              <a:t> concept of empowerment which is the second of the five practices of transformational leadership.</a:t>
            </a:r>
          </a:p>
          <a:p>
            <a:endParaRPr lang="en-US" dirty="0"/>
          </a:p>
          <a:p>
            <a:r>
              <a:rPr lang="en-US" b="1" u="sng" dirty="0"/>
              <a:t>Reference:</a:t>
            </a:r>
          </a:p>
          <a:p>
            <a:r>
              <a:rPr lang="en-US" dirty="0"/>
              <a:t>Rodwell, C.M. (1996). An analysis of the concept of empowerment.</a:t>
            </a:r>
            <a:r>
              <a:rPr lang="en-US" baseline="0" dirty="0"/>
              <a:t> </a:t>
            </a:r>
            <a:r>
              <a:rPr lang="en-US" i="1" baseline="0" dirty="0"/>
              <a:t>Journal of Advanced Nursing, 23</a:t>
            </a:r>
            <a:r>
              <a:rPr lang="en-US" i="0" u="none" baseline="0" dirty="0"/>
              <a:t>(2), 215-421.</a:t>
            </a:r>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9</a:t>
            </a:fld>
            <a:endParaRPr lang="en-CA" dirty="0"/>
          </a:p>
        </p:txBody>
      </p:sp>
    </p:spTree>
    <p:extLst>
      <p:ext uri="{BB962C8B-B14F-4D97-AF65-F5344CB8AC3E}">
        <p14:creationId xmlns:p14="http://schemas.microsoft.com/office/powerpoint/2010/main" val="129069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Suggestions:</a:t>
            </a:r>
          </a:p>
          <a:p>
            <a:pPr marL="0" indent="0">
              <a:buFont typeface="Arial" panose="020B0604020202020204" pitchFamily="34" charset="0"/>
              <a:buNone/>
            </a:pPr>
            <a:r>
              <a:rPr lang="en-US" dirty="0" smtClean="0"/>
              <a:t>Ask </a:t>
            </a:r>
            <a:r>
              <a:rPr lang="en-US" dirty="0"/>
              <a:t>the group</a:t>
            </a:r>
            <a:r>
              <a:rPr lang="en-US" baseline="0" dirty="0"/>
              <a:t> to reflect on w</a:t>
            </a:r>
            <a:r>
              <a:rPr lang="en-US" dirty="0"/>
              <a:t>hat stops us from becoming empowered. Some</a:t>
            </a:r>
            <a:r>
              <a:rPr lang="en-US" baseline="0" dirty="0"/>
              <a:t> examples may include:</a:t>
            </a:r>
            <a:endParaRPr lang="en-US" dirty="0"/>
          </a:p>
          <a:p>
            <a:pPr marL="628650" lvl="1" indent="-171450">
              <a:buFont typeface="Arial" panose="020B0604020202020204" pitchFamily="34" charset="0"/>
              <a:buChar char="•"/>
            </a:pPr>
            <a:r>
              <a:rPr lang="en-US" dirty="0"/>
              <a:t>Comfort in</a:t>
            </a:r>
            <a:r>
              <a:rPr lang="en-US" baseline="0" dirty="0"/>
              <a:t> what we know even if what is proposed would make life easier</a:t>
            </a:r>
            <a:endParaRPr lang="en-US" dirty="0"/>
          </a:p>
          <a:p>
            <a:pPr marL="628650" lvl="1" indent="-171450">
              <a:buFont typeface="Arial" panose="020B0604020202020204" pitchFamily="34" charset="0"/>
              <a:buChar char="•"/>
            </a:pPr>
            <a:r>
              <a:rPr lang="en-US" dirty="0"/>
              <a:t>Fear of learning something new</a:t>
            </a:r>
            <a:r>
              <a:rPr lang="en-US" baseline="0" dirty="0"/>
              <a:t> and making a change</a:t>
            </a:r>
            <a:endParaRPr lang="en-US" dirty="0"/>
          </a:p>
          <a:p>
            <a:pPr marL="628650" lvl="1" indent="-171450">
              <a:buFont typeface="Arial" panose="020B0604020202020204" pitchFamily="34" charset="0"/>
              <a:buChar char="•"/>
            </a:pPr>
            <a:r>
              <a:rPr lang="en-US" dirty="0"/>
              <a:t>Stress</a:t>
            </a:r>
            <a:r>
              <a:rPr lang="en-US" baseline="0" dirty="0"/>
              <a:t> of constant change</a:t>
            </a:r>
            <a:endParaRPr lang="en-US" dirty="0"/>
          </a:p>
        </p:txBody>
      </p:sp>
      <p:sp>
        <p:nvSpPr>
          <p:cNvPr id="4" name="Slide Number Placeholder 3"/>
          <p:cNvSpPr>
            <a:spLocks noGrp="1"/>
          </p:cNvSpPr>
          <p:nvPr>
            <p:ph type="sldNum" sz="quarter" idx="10"/>
          </p:nvPr>
        </p:nvSpPr>
        <p:spPr/>
        <p:txBody>
          <a:bodyPr/>
          <a:lstStyle/>
          <a:p>
            <a:fld id="{EAEAEC44-46E6-459A-B4F1-59EA71212378}" type="slidenum">
              <a:rPr lang="en-US" smtClean="0"/>
              <a:pPr/>
              <a:t>10</a:t>
            </a:fld>
            <a:endParaRPr lang="en-US" dirty="0"/>
          </a:p>
        </p:txBody>
      </p:sp>
    </p:spTree>
    <p:extLst>
      <p:ext uri="{BB962C8B-B14F-4D97-AF65-F5344CB8AC3E}">
        <p14:creationId xmlns:p14="http://schemas.microsoft.com/office/powerpoint/2010/main" val="322291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tx1"/>
                </a:solidFill>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This slide</a:t>
            </a:r>
            <a:r>
              <a:rPr lang="en-US" b="0" u="none" baseline="0" dirty="0">
                <a:solidFill>
                  <a:schemeClr val="tx1"/>
                </a:solidFill>
              </a:rPr>
              <a:t> addresses the third practice of transformational leadership which </a:t>
            </a:r>
            <a:r>
              <a:rPr lang="en-US" sz="1200" dirty="0"/>
              <a:t>is to create an environment that supports knowledge development and integration</a:t>
            </a:r>
          </a:p>
          <a:p>
            <a:endParaRPr lang="en-US" b="0" u="none" baseline="0" dirty="0">
              <a:solidFill>
                <a:schemeClr val="tx1"/>
              </a:solidFill>
            </a:endParaRPr>
          </a:p>
          <a:p>
            <a:r>
              <a:rPr lang="en-US" b="0" u="none" baseline="0" dirty="0">
                <a:solidFill>
                  <a:schemeClr val="tx1"/>
                </a:solidFill>
              </a:rPr>
              <a:t>This slide lists further ways that we can empower those around us.</a:t>
            </a:r>
            <a:endParaRPr lang="en-US" b="0" u="none" dirty="0">
              <a:solidFill>
                <a:schemeClr val="tx1"/>
              </a:solidFill>
            </a:endParaRPr>
          </a:p>
          <a:p>
            <a:endParaRPr lang="en-US" b="1" u="sng" dirty="0">
              <a:solidFill>
                <a:schemeClr val="tx1"/>
              </a:solidFill>
            </a:endParaRPr>
          </a:p>
          <a:p>
            <a:r>
              <a:rPr lang="en-CA" b="1" u="sng" dirty="0" smtClean="0"/>
              <a:t>Notes</a:t>
            </a:r>
            <a:r>
              <a:rPr lang="en-CA" b="1" u="sng" baseline="0" dirty="0" smtClean="0"/>
              <a:t> to Facilitator:</a:t>
            </a:r>
          </a:p>
          <a:p>
            <a:r>
              <a:rPr lang="en-US" b="0" u="none" baseline="0" dirty="0" smtClean="0">
                <a:solidFill>
                  <a:schemeClr val="tx1"/>
                </a:solidFill>
              </a:rPr>
              <a:t>Below are suggested </a:t>
            </a:r>
            <a:r>
              <a:rPr lang="en-US" b="0" u="none" baseline="0" dirty="0">
                <a:solidFill>
                  <a:schemeClr val="tx1"/>
                </a:solidFill>
              </a:rPr>
              <a:t>questions to promote reflection and discussion related to activities that promote empowerment:</a:t>
            </a:r>
          </a:p>
          <a:p>
            <a:pPr marL="171450" indent="-171450">
              <a:buFont typeface="Arial" panose="020B0604020202020204" pitchFamily="34" charset="0"/>
              <a:buChar char="•"/>
            </a:pPr>
            <a:r>
              <a:rPr lang="en-US" baseline="0" dirty="0"/>
              <a:t>Can you think of a time when someone fostered your growth as an individual </a:t>
            </a:r>
            <a:r>
              <a:rPr lang="en-US" baseline="0" dirty="0" smtClean="0"/>
              <a:t>or as </a:t>
            </a:r>
            <a:r>
              <a:rPr lang="en-US" baseline="0" dirty="0"/>
              <a:t>a </a:t>
            </a:r>
            <a:r>
              <a:rPr lang="en-US" baseline="0" dirty="0" smtClean="0"/>
              <a:t>nurse? Or, </a:t>
            </a:r>
            <a:r>
              <a:rPr lang="en-US" baseline="0" dirty="0"/>
              <a:t>a time when you did this for someone?</a:t>
            </a:r>
          </a:p>
          <a:p>
            <a:pPr marL="171450" indent="-171450">
              <a:buFont typeface="Arial" panose="020B0604020202020204" pitchFamily="34" charset="0"/>
              <a:buChar char="•"/>
            </a:pPr>
            <a:r>
              <a:rPr lang="en-US" baseline="0" dirty="0"/>
              <a:t>How many of us approach </a:t>
            </a:r>
            <a:r>
              <a:rPr lang="en-US" baseline="0" dirty="0" smtClean="0"/>
              <a:t>physicians </a:t>
            </a:r>
            <a:r>
              <a:rPr lang="en-US" baseline="0" dirty="0"/>
              <a:t>as colleagues rather </a:t>
            </a:r>
            <a:r>
              <a:rPr lang="en-US" baseline="0" dirty="0" smtClean="0"/>
              <a:t>than </a:t>
            </a:r>
            <a:r>
              <a:rPr lang="en-US" baseline="0" dirty="0"/>
              <a:t>as their subordinates?</a:t>
            </a:r>
          </a:p>
          <a:p>
            <a:pPr marL="171450" indent="-171450">
              <a:buFont typeface="Arial" panose="020B0604020202020204" pitchFamily="34" charset="0"/>
              <a:buChar char="•"/>
            </a:pPr>
            <a:endParaRPr lang="en-US" baseline="0" dirty="0"/>
          </a:p>
          <a:p>
            <a:endParaRPr lang="en-CA" dirty="0"/>
          </a:p>
        </p:txBody>
      </p:sp>
      <p:sp>
        <p:nvSpPr>
          <p:cNvPr id="4" name="Slide Number Placeholder 3"/>
          <p:cNvSpPr>
            <a:spLocks noGrp="1"/>
          </p:cNvSpPr>
          <p:nvPr>
            <p:ph type="sldNum" sz="quarter" idx="10"/>
          </p:nvPr>
        </p:nvSpPr>
        <p:spPr/>
        <p:txBody>
          <a:bodyPr/>
          <a:lstStyle/>
          <a:p>
            <a:fld id="{44A0CD73-2839-4D54-9BD0-93BF15ABF770}" type="slidenum">
              <a:rPr lang="en-CA" smtClean="0"/>
              <a:t>11</a:t>
            </a:fld>
            <a:endParaRPr lang="en-CA" dirty="0"/>
          </a:p>
        </p:txBody>
      </p:sp>
    </p:spTree>
    <p:extLst>
      <p:ext uri="{BB962C8B-B14F-4D97-AF65-F5344CB8AC3E}">
        <p14:creationId xmlns:p14="http://schemas.microsoft.com/office/powerpoint/2010/main" val="191037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Notes</a:t>
            </a:r>
            <a:r>
              <a:rPr lang="en-CA" b="1" u="sng" baseline="0" dirty="0" smtClean="0"/>
              <a:t> to Facilitator:</a:t>
            </a:r>
          </a:p>
          <a:p>
            <a:pPr marL="171450" indent="-171450">
              <a:buFont typeface="Arial" panose="020B0604020202020204" pitchFamily="34" charset="0"/>
              <a:buChar char="•"/>
            </a:pPr>
            <a:r>
              <a:rPr lang="en-US" baseline="0" dirty="0" smtClean="0"/>
              <a:t>Consider </a:t>
            </a:r>
            <a:r>
              <a:rPr lang="en-US" baseline="0" dirty="0"/>
              <a:t>that not all participants may be comfortable with </a:t>
            </a:r>
            <a:r>
              <a:rPr lang="en-US" baseline="0" dirty="0" smtClean="0"/>
              <a:t>role-playing </a:t>
            </a:r>
            <a:r>
              <a:rPr lang="en-US" baseline="0" dirty="0"/>
              <a:t>the scenario. You may want to assess the comfort level of participants first and be prepared to have a volunteer </a:t>
            </a:r>
            <a:r>
              <a:rPr lang="en-US" baseline="0" dirty="0" smtClean="0"/>
              <a:t>role-play </a:t>
            </a:r>
            <a:r>
              <a:rPr lang="en-US" baseline="0" dirty="0"/>
              <a:t>with you.</a:t>
            </a:r>
          </a:p>
          <a:p>
            <a:pPr marL="171450" indent="-171450">
              <a:buFont typeface="Arial" panose="020B0604020202020204" pitchFamily="34" charset="0"/>
              <a:buChar char="•"/>
            </a:pPr>
            <a:r>
              <a:rPr lang="en-US" baseline="0" dirty="0"/>
              <a:t>You may also adapt this activity by asking the groups to present ways to empower in the given scenarios</a:t>
            </a:r>
            <a:r>
              <a:rPr lang="en-US" baseline="0" dirty="0" smtClean="0"/>
              <a:t>.</a:t>
            </a:r>
          </a:p>
          <a:p>
            <a:pPr marL="171450" indent="-171450">
              <a:buFont typeface="Arial" panose="020B0604020202020204" pitchFamily="34" charset="0"/>
              <a:buChar char="•"/>
            </a:pPr>
            <a:r>
              <a:rPr lang="en-US" baseline="0" dirty="0" smtClean="0"/>
              <a:t>Suggested team size: three people (allow 15 minutes for this activity)</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u="sng" baseline="0" dirty="0"/>
              <a:t>Materials</a:t>
            </a:r>
          </a:p>
          <a:p>
            <a:pPr marL="0" indent="0">
              <a:buFont typeface="Arial" panose="020B0604020202020204" pitchFamily="34" charset="0"/>
              <a:buNone/>
            </a:pPr>
            <a:r>
              <a:rPr lang="en-US" baseline="0" dirty="0"/>
              <a:t>Guides to </a:t>
            </a:r>
            <a:r>
              <a:rPr lang="en-US" baseline="0" dirty="0" smtClean="0"/>
              <a:t>Empowerment </a:t>
            </a:r>
            <a:r>
              <a:rPr lang="en-US" baseline="0" dirty="0"/>
              <a:t>S</a:t>
            </a:r>
            <a:r>
              <a:rPr lang="en-US" baseline="0" dirty="0" smtClean="0"/>
              <a:t>cenarios </a:t>
            </a:r>
            <a:r>
              <a:rPr lang="en-US" baseline="0" dirty="0"/>
              <a:t>– </a:t>
            </a:r>
            <a:r>
              <a:rPr lang="en-US" baseline="0" dirty="0" smtClean="0"/>
              <a:t>handouts </a:t>
            </a:r>
            <a:r>
              <a:rPr lang="en-US" baseline="0" dirty="0"/>
              <a:t>for each group</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44A0CD73-2839-4D54-9BD0-93BF15ABF770}" type="slidenum">
              <a:rPr lang="en-CA" smtClean="0"/>
              <a:t>12</a:t>
            </a:fld>
            <a:endParaRPr lang="en-CA" dirty="0"/>
          </a:p>
        </p:txBody>
      </p:sp>
    </p:spTree>
    <p:extLst>
      <p:ext uri="{BB962C8B-B14F-4D97-AF65-F5344CB8AC3E}">
        <p14:creationId xmlns:p14="http://schemas.microsoft.com/office/powerpoint/2010/main" val="126930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478443"/>
            <a:ext cx="7772400" cy="1014094"/>
          </a:xfrm>
        </p:spPr>
        <p:txBody>
          <a:bodyPr anchor="t">
            <a:normAutofit/>
          </a:bodyPr>
          <a:lstStyle>
            <a:lvl1pPr algn="l">
              <a:defRPr sz="3800" cap="all" baseline="0">
                <a:solidFill>
                  <a:srgbClr val="6E6F72"/>
                </a:solidFill>
              </a:defRPr>
            </a:lvl1pPr>
          </a:lstStyle>
          <a:p>
            <a:r>
              <a:rPr lang="en-US" dirty="0"/>
              <a:t>Click to edit Master title style</a:t>
            </a:r>
          </a:p>
        </p:txBody>
      </p:sp>
      <p:pic>
        <p:nvPicPr>
          <p:cNvPr id="6" name="Picture 5" descr="CLRI_Logo.png"/>
          <p:cNvPicPr>
            <a:picLocks noChangeAspect="1"/>
          </p:cNvPicPr>
          <p:nvPr userDrawn="1"/>
        </p:nvPicPr>
        <p:blipFill>
          <a:blip r:embed="rId2"/>
          <a:stretch>
            <a:fillRect/>
          </a:stretch>
        </p:blipFill>
        <p:spPr>
          <a:xfrm>
            <a:off x="5823250" y="5992474"/>
            <a:ext cx="2948921" cy="588576"/>
          </a:xfrm>
          <a:prstGeom prst="rect">
            <a:avLst/>
          </a:prstGeom>
        </p:spPr>
      </p:pic>
      <p:pic>
        <p:nvPicPr>
          <p:cNvPr id="5" name="Picture 4" descr="TitlePg_BG.jpg"/>
          <p:cNvPicPr>
            <a:picLocks noChangeAspect="1"/>
          </p:cNvPicPr>
          <p:nvPr userDrawn="1"/>
        </p:nvPicPr>
        <p:blipFill>
          <a:blip r:embed="rId3"/>
          <a:stretch>
            <a:fillRect/>
          </a:stretch>
        </p:blipFill>
        <p:spPr>
          <a:xfrm>
            <a:off x="0" y="1318137"/>
            <a:ext cx="9144000" cy="467407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pic>
        <p:nvPicPr>
          <p:cNvPr id="14" name="Picture 13" descr="Header_Green.jpg"/>
          <p:cNvPicPr>
            <a:picLocks noChangeAspect="1"/>
          </p:cNvPicPr>
          <p:nvPr userDrawn="1"/>
        </p:nvPicPr>
        <p:blipFill>
          <a:blip r:embed="rId4"/>
          <a:stretch>
            <a:fillRect/>
          </a:stretch>
        </p:blipFill>
        <p:spPr>
          <a:xfrm>
            <a:off x="0" y="0"/>
            <a:ext cx="9144000" cy="402202"/>
          </a:xfrm>
          <a:prstGeom prst="rect">
            <a:avLst/>
          </a:prstGeom>
        </p:spPr>
      </p:pic>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2" name="Picture 11" descr="Header_Grey.jpg"/>
          <p:cNvPicPr>
            <a:picLocks noChangeAspect="1"/>
          </p:cNvPicPr>
          <p:nvPr userDrawn="1"/>
        </p:nvPicPr>
        <p:blipFill>
          <a:blip r:embed="rId4"/>
          <a:stretch>
            <a:fillRect/>
          </a:stretch>
        </p:blipFill>
        <p:spPr>
          <a:xfrm>
            <a:off x="0" y="-9055"/>
            <a:ext cx="9144000" cy="40220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275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7528"/>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sz="2800"/>
            </a:lvl1pPr>
            <a:lvl2pPr>
              <a:defRPr sz="2400"/>
            </a:lvl2pPr>
            <a:lvl3pPr>
              <a:defRPr sz="20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10" name="Picture 9"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TextBox 10"/>
          <p:cNvSpPr txBox="1"/>
          <p:nvPr userDrawn="1"/>
        </p:nvSpPr>
        <p:spPr>
          <a:xfrm>
            <a:off x="1235147" y="6550276"/>
            <a:ext cx="184666" cy="369332"/>
          </a:xfrm>
          <a:prstGeom prst="rect">
            <a:avLst/>
          </a:prstGeom>
          <a:noFill/>
        </p:spPr>
        <p:txBody>
          <a:bodyPr wrap="none" rtlCol="0">
            <a:spAutoFit/>
          </a:bodyPr>
          <a:lstStyle/>
          <a:p>
            <a:endParaRPr lang="en-US" dirty="0"/>
          </a:p>
        </p:txBody>
      </p:sp>
      <p:sp>
        <p:nvSpPr>
          <p:cNvPr id="15"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20" name="TextBox 19"/>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sp>
        <p:nvSpPr>
          <p:cNvPr id="12" name="Rectangle 11"/>
          <p:cNvSpPr/>
          <p:nvPr userDrawn="1"/>
        </p:nvSpPr>
        <p:spPr>
          <a:xfrm>
            <a:off x="0" y="-1"/>
            <a:ext cx="9144000" cy="230235"/>
          </a:xfrm>
          <a:prstGeom prst="rect">
            <a:avLst/>
          </a:prstGeom>
          <a:solidFill>
            <a:srgbClr val="FDBA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Symbol_Sml.png"/>
          <p:cNvPicPr>
            <a:picLocks noChangeAspect="1"/>
          </p:cNvPicPr>
          <p:nvPr userDrawn="1"/>
        </p:nvPicPr>
        <p:blipFill>
          <a:blip r:embed="rId2"/>
          <a:stretch>
            <a:fillRect/>
          </a:stretch>
        </p:blipFill>
        <p:spPr>
          <a:xfrm>
            <a:off x="6923776" y="5490492"/>
            <a:ext cx="2218944" cy="1370330"/>
          </a:xfrm>
          <a:prstGeom prst="rect">
            <a:avLst/>
          </a:prstGeom>
        </p:spPr>
      </p:pic>
      <p:pic>
        <p:nvPicPr>
          <p:cNvPr id="9" name="Picture 8" descr="CLRI_Logo_Sml.png"/>
          <p:cNvPicPr>
            <a:picLocks noChangeAspect="1"/>
          </p:cNvPicPr>
          <p:nvPr userDrawn="1"/>
        </p:nvPicPr>
        <p:blipFill>
          <a:blip r:embed="rId3"/>
          <a:stretch>
            <a:fillRect/>
          </a:stretch>
        </p:blipFill>
        <p:spPr>
          <a:xfrm>
            <a:off x="6550520" y="6184832"/>
            <a:ext cx="2229612" cy="444500"/>
          </a:xfrm>
          <a:prstGeom prst="rect">
            <a:avLst/>
          </a:prstGeom>
        </p:spPr>
      </p:pic>
      <p:sp>
        <p:nvSpPr>
          <p:cNvPr id="11" name="Slide Number Placeholder 4"/>
          <p:cNvSpPr txBox="1">
            <a:spLocks/>
          </p:cNvSpPr>
          <p:nvPr userDrawn="1"/>
        </p:nvSpPr>
        <p:spPr>
          <a:xfrm>
            <a:off x="457200" y="6356350"/>
            <a:ext cx="777947" cy="365125"/>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921422D0-3FD8-F448-A3FA-9ABDFE40DCAD}" type="slidenum">
              <a:rPr kumimoji="0" lang="en-US" sz="1200" b="0" i="0" u="none" strike="noStrike" kern="1200" cap="none" spc="0" normalizeH="0" baseline="0" noProof="0" smtClean="0">
                <a:ln>
                  <a:noFill/>
                </a:ln>
                <a:solidFill>
                  <a:srgbClr val="6E6F72"/>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6E6F72"/>
              </a:solidFill>
              <a:effectLst/>
              <a:uLnTx/>
              <a:uFillTx/>
              <a:latin typeface="+mn-lt"/>
              <a:ea typeface="+mn-ea"/>
              <a:cs typeface="+mn-cs"/>
            </a:endParaRPr>
          </a:p>
        </p:txBody>
      </p:sp>
      <p:sp>
        <p:nvSpPr>
          <p:cNvPr id="12" name="TextBox 11"/>
          <p:cNvSpPr txBox="1"/>
          <p:nvPr userDrawn="1"/>
        </p:nvSpPr>
        <p:spPr>
          <a:xfrm>
            <a:off x="675491" y="6408658"/>
            <a:ext cx="2767076" cy="276999"/>
          </a:xfrm>
          <a:prstGeom prst="rect">
            <a:avLst/>
          </a:prstGeom>
          <a:noFill/>
        </p:spPr>
        <p:txBody>
          <a:bodyPr wrap="square" rtlCol="0">
            <a:spAutoFit/>
          </a:bodyPr>
          <a:lstStyle/>
          <a:p>
            <a:r>
              <a:rPr lang="en-US" sz="1200" dirty="0">
                <a:solidFill>
                  <a:srgbClr val="7CBF30"/>
                </a:solidFill>
              </a:rPr>
              <a:t>|</a:t>
            </a:r>
            <a:r>
              <a:rPr lang="en-US" sz="1200" dirty="0">
                <a:solidFill>
                  <a:srgbClr val="6E6F72"/>
                </a:solidFill>
              </a:rPr>
              <a:t>  CLRI-LTC.CA</a:t>
            </a:r>
          </a:p>
        </p:txBody>
      </p:sp>
      <p:pic>
        <p:nvPicPr>
          <p:cNvPr id="13" name="Picture 12" descr="Header_Green.jpg"/>
          <p:cNvPicPr>
            <a:picLocks noChangeAspect="1"/>
          </p:cNvPicPr>
          <p:nvPr userDrawn="1"/>
        </p:nvPicPr>
        <p:blipFill>
          <a:blip r:embed="rId4"/>
          <a:stretch>
            <a:fillRect/>
          </a:stretch>
        </p:blipFill>
        <p:spPr>
          <a:xfrm>
            <a:off x="0" y="0"/>
            <a:ext cx="9144000" cy="4022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BackPg_BG.jpg"/>
          <p:cNvPicPr>
            <a:picLocks noChangeAspect="1"/>
          </p:cNvPicPr>
          <p:nvPr userDrawn="1"/>
        </p:nvPicPr>
        <p:blipFill>
          <a:blip r:embed="rId2"/>
          <a:stretch>
            <a:fillRect/>
          </a:stretch>
        </p:blipFill>
        <p:spPr>
          <a:xfrm>
            <a:off x="0" y="-52194"/>
            <a:ext cx="9144000" cy="6050280"/>
          </a:xfrm>
          <a:prstGeom prst="rect">
            <a:avLst/>
          </a:prstGeom>
        </p:spPr>
      </p:pic>
      <p:pic>
        <p:nvPicPr>
          <p:cNvPr id="9" name="Picture 8" descr="CLRI_Logo.png"/>
          <p:cNvPicPr>
            <a:picLocks noChangeAspect="1"/>
          </p:cNvPicPr>
          <p:nvPr userDrawn="1"/>
        </p:nvPicPr>
        <p:blipFill>
          <a:blip r:embed="rId3"/>
          <a:stretch>
            <a:fillRect/>
          </a:stretch>
        </p:blipFill>
        <p:spPr>
          <a:xfrm>
            <a:off x="5823250" y="5992474"/>
            <a:ext cx="2948921" cy="588576"/>
          </a:xfrm>
          <a:prstGeom prst="rect">
            <a:avLst/>
          </a:prstGeom>
        </p:spPr>
      </p:pic>
      <p:pic>
        <p:nvPicPr>
          <p:cNvPr id="6" name="Picture 5" descr="BackPg_BG.jpg"/>
          <p:cNvPicPr>
            <a:picLocks noChangeAspect="1"/>
          </p:cNvPicPr>
          <p:nvPr userDrawn="1"/>
        </p:nvPicPr>
        <p:blipFill>
          <a:blip r:embed="rId4"/>
          <a:stretch>
            <a:fillRect/>
          </a:stretch>
        </p:blipFill>
        <p:spPr>
          <a:xfrm>
            <a:off x="564696" y="-56483"/>
            <a:ext cx="2462784" cy="596188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A8ECD-8FF7-3C4D-B69A-79D5E07D2515}" type="datetimeFigureOut">
              <a:rPr lang="en-US" smtClean="0"/>
              <a:pPr/>
              <a:t>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422D0-3FD8-F448-A3FA-9ABDFE40D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52" r:id="rId6"/>
    <p:sldLayoutId id="2147483664" r:id="rId7"/>
  </p:sldLayoutIdLst>
  <p:txStyles>
    <p:titleStyle>
      <a:lvl1pPr algn="l" defTabSz="457200" rtl="0" eaLnBrk="1" latinLnBrk="0" hangingPunct="1">
        <a:spcBef>
          <a:spcPct val="0"/>
        </a:spcBef>
        <a:buNone/>
        <a:defRPr sz="3800" kern="1200" cap="all">
          <a:solidFill>
            <a:srgbClr val="6E6F7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rnao.ca/sites/rnao-ca/files/LEADERSHIP_16.5_x_8.5_WEB_0.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no.org/globalassets/docs/qa/developingsmartgoal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no.org/en/myqa/qa-resources/are-your-learning-goals-smar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no.org/globalassets/docs/qa/developingsmartgoal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longwoods.com/content/22960"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rnao.ca/sites/rnao-ca/files/LEADERSHIP_16.5_x_8.5_WEB_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Leadership in LTC</a:t>
            </a:r>
            <a:br>
              <a:rPr lang="en-US" sz="4000" dirty="0"/>
            </a:br>
            <a:r>
              <a:rPr lang="en-US" sz="2000" dirty="0"/>
              <a:t>Module </a:t>
            </a:r>
            <a:r>
              <a:rPr lang="en-US" sz="2000" dirty="0" smtClean="0"/>
              <a:t>2</a:t>
            </a:r>
            <a:endParaRPr lang="en-US" dirty="0"/>
          </a:p>
        </p:txBody>
      </p:sp>
      <p:sp>
        <p:nvSpPr>
          <p:cNvPr id="3" name="Date Placeholder 3"/>
          <p:cNvSpPr txBox="1">
            <a:spLocks/>
          </p:cNvSpPr>
          <p:nvPr/>
        </p:nvSpPr>
        <p:spPr>
          <a:xfrm>
            <a:off x="457199" y="6143006"/>
            <a:ext cx="4561671" cy="501649"/>
          </a:xfrm>
          <a:prstGeom prst="rect">
            <a:avLst/>
          </a:prstGeom>
        </p:spPr>
        <p:txBody>
          <a:bodyPr vert="horz" lIns="91440" tIns="45720" rIns="91440" bIns="45720" rtlCol="0" anchor="t"/>
          <a:lstStyle>
            <a:lvl1pPr>
              <a:defRPr sz="1600" cap="all">
                <a:solidFill>
                  <a:srgbClr val="6E6F7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all" spc="0" normalizeH="0" baseline="0" noProof="0" dirty="0">
                <a:ln>
                  <a:noFill/>
                </a:ln>
                <a:solidFill>
                  <a:srgbClr val="6E6F72"/>
                </a:solidFill>
                <a:effectLst/>
                <a:uLnTx/>
                <a:uFillTx/>
                <a:latin typeface="+mn-lt"/>
                <a:ea typeface="+mn-ea"/>
                <a:cs typeface="+mn-cs"/>
              </a:rPr>
              <a:t>Presented by: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0480" y="5934583"/>
            <a:ext cx="1865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656" y="5934583"/>
            <a:ext cx="1865376" cy="619628"/>
          </a:xfrm>
          <a:prstGeom prst="rect">
            <a:avLst/>
          </a:prstGeom>
        </p:spPr>
      </p:pic>
    </p:spTree>
    <p:extLst>
      <p:ext uri="{BB962C8B-B14F-4D97-AF65-F5344CB8AC3E}">
        <p14:creationId xmlns:p14="http://schemas.microsoft.com/office/powerpoint/2010/main" val="165921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04" y="137160"/>
            <a:ext cx="6781800" cy="1066800"/>
          </a:xfrm>
        </p:spPr>
        <p:txBody>
          <a:bodyPr>
            <a:normAutofit/>
          </a:bodyPr>
          <a:lstStyle/>
          <a:p>
            <a:r>
              <a:rPr lang="en-US" dirty="0"/>
              <a:t>Barriers to </a:t>
            </a:r>
            <a:r>
              <a:rPr lang="en-US" dirty="0" smtClean="0"/>
              <a:t>Empowerment</a:t>
            </a:r>
            <a:endParaRPr lang="en-CA" dirty="0"/>
          </a:p>
        </p:txBody>
      </p:sp>
      <p:sp>
        <p:nvSpPr>
          <p:cNvPr id="3" name="Content Placeholder 2"/>
          <p:cNvSpPr>
            <a:spLocks noGrp="1"/>
          </p:cNvSpPr>
          <p:nvPr>
            <p:ph idx="1"/>
          </p:nvPr>
        </p:nvSpPr>
        <p:spPr>
          <a:xfrm>
            <a:off x="762000" y="938784"/>
            <a:ext cx="7543800" cy="4267200"/>
          </a:xfrm>
        </p:spPr>
        <p:txBody>
          <a:bodyPr/>
          <a:lstStyle/>
          <a:p>
            <a:pPr>
              <a:spcAft>
                <a:spcPts val="1200"/>
              </a:spcAft>
            </a:pPr>
            <a:r>
              <a:rPr lang="en-US" dirty="0"/>
              <a:t>Fear of risk</a:t>
            </a:r>
          </a:p>
          <a:p>
            <a:pPr>
              <a:spcAft>
                <a:spcPts val="1200"/>
              </a:spcAft>
            </a:pPr>
            <a:r>
              <a:rPr lang="en-US" dirty="0"/>
              <a:t>Change in </a:t>
            </a:r>
            <a:r>
              <a:rPr lang="en-US" dirty="0" smtClean="0"/>
              <a:t>self-perception</a:t>
            </a:r>
            <a:endParaRPr lang="en-US" dirty="0"/>
          </a:p>
          <a:p>
            <a:pPr>
              <a:spcAft>
                <a:spcPts val="1200"/>
              </a:spcAft>
            </a:pPr>
            <a:r>
              <a:rPr lang="en-US" dirty="0"/>
              <a:t>Not everyone will be the same</a:t>
            </a:r>
          </a:p>
          <a:p>
            <a:pPr>
              <a:spcAft>
                <a:spcPts val="1200"/>
              </a:spcAft>
            </a:pPr>
            <a:r>
              <a:rPr lang="en-US" dirty="0"/>
              <a:t>Thoughts of nothing to add</a:t>
            </a:r>
          </a:p>
          <a:p>
            <a:pPr>
              <a:spcAft>
                <a:spcPts val="1200"/>
              </a:spcAft>
            </a:pPr>
            <a:r>
              <a:rPr lang="en-US" dirty="0"/>
              <a:t>Limitation of resources</a:t>
            </a:r>
          </a:p>
          <a:p>
            <a:pPr>
              <a:spcAft>
                <a:spcPts val="1200"/>
              </a:spcAft>
            </a:pPr>
            <a:r>
              <a:rPr lang="en-US" dirty="0"/>
              <a:t>Not having administrative support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254" y="1517904"/>
            <a:ext cx="20193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07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
            <a:ext cx="7696200" cy="1219200"/>
          </a:xfrm>
        </p:spPr>
        <p:txBody>
          <a:bodyPr>
            <a:normAutofit/>
          </a:bodyPr>
          <a:lstStyle/>
          <a:p>
            <a:r>
              <a:rPr lang="en-CA" dirty="0"/>
              <a:t>Become a </a:t>
            </a:r>
            <a:r>
              <a:rPr lang="en-CA" dirty="0" smtClean="0"/>
              <a:t>Builder </a:t>
            </a:r>
            <a:r>
              <a:rPr lang="en-CA" dirty="0"/>
              <a:t>of </a:t>
            </a:r>
            <a:r>
              <a:rPr lang="en-CA" dirty="0" smtClean="0"/>
              <a:t>People</a:t>
            </a:r>
            <a:endParaRPr lang="en-CA" dirty="0"/>
          </a:p>
        </p:txBody>
      </p:sp>
      <p:sp>
        <p:nvSpPr>
          <p:cNvPr id="3" name="Content Placeholder 2"/>
          <p:cNvSpPr>
            <a:spLocks noGrp="1"/>
          </p:cNvSpPr>
          <p:nvPr>
            <p:ph idx="1"/>
          </p:nvPr>
        </p:nvSpPr>
        <p:spPr>
          <a:xfrm>
            <a:off x="762000" y="984504"/>
            <a:ext cx="7467600" cy="4519684"/>
          </a:xfrm>
        </p:spPr>
        <p:txBody>
          <a:bodyPr>
            <a:normAutofit fontScale="92500" lnSpcReduction="20000"/>
          </a:bodyPr>
          <a:lstStyle/>
          <a:p>
            <a:pPr>
              <a:spcAft>
                <a:spcPts val="600"/>
              </a:spcAft>
            </a:pPr>
            <a:r>
              <a:rPr lang="en-CA" dirty="0"/>
              <a:t>Encourage individual growth</a:t>
            </a:r>
          </a:p>
          <a:p>
            <a:pPr>
              <a:spcAft>
                <a:spcPts val="600"/>
              </a:spcAft>
            </a:pPr>
            <a:r>
              <a:rPr lang="en-CA" dirty="0"/>
              <a:t>Reward work well done</a:t>
            </a:r>
          </a:p>
          <a:p>
            <a:pPr>
              <a:spcAft>
                <a:spcPts val="600"/>
              </a:spcAft>
            </a:pPr>
            <a:r>
              <a:rPr lang="en-CA" dirty="0"/>
              <a:t>Mediate disputes quickly and fairly</a:t>
            </a:r>
          </a:p>
          <a:p>
            <a:pPr>
              <a:spcAft>
                <a:spcPts val="600"/>
              </a:spcAft>
            </a:pPr>
            <a:r>
              <a:rPr lang="en-CA" dirty="0"/>
              <a:t>Communicate clearly and listen actively</a:t>
            </a:r>
          </a:p>
          <a:p>
            <a:pPr>
              <a:spcAft>
                <a:spcPts val="600"/>
              </a:spcAft>
            </a:pPr>
            <a:r>
              <a:rPr lang="en-CA" dirty="0"/>
              <a:t>Accept input and ideas from everyone</a:t>
            </a:r>
          </a:p>
          <a:p>
            <a:pPr>
              <a:spcAft>
                <a:spcPts val="600"/>
              </a:spcAft>
            </a:pPr>
            <a:r>
              <a:rPr lang="en-CA" dirty="0"/>
              <a:t>Use guidelines rather than regulations</a:t>
            </a:r>
          </a:p>
          <a:p>
            <a:pPr>
              <a:spcAft>
                <a:spcPts val="600"/>
              </a:spcAft>
            </a:pPr>
            <a:r>
              <a:rPr lang="en-CA" dirty="0"/>
              <a:t>Train and coach for excellence</a:t>
            </a:r>
          </a:p>
          <a:p>
            <a:pPr>
              <a:spcAft>
                <a:spcPts val="600"/>
              </a:spcAft>
            </a:pPr>
            <a:r>
              <a:rPr lang="en-CA" dirty="0"/>
              <a:t>Settle differences rather than stifle opposition</a:t>
            </a:r>
          </a:p>
          <a:p>
            <a:pPr>
              <a:spcAft>
                <a:spcPts val="600"/>
              </a:spcAft>
            </a:pPr>
            <a:r>
              <a:rPr lang="en-CA" dirty="0"/>
              <a:t>Lead by example and foster mutual respect </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075" y="1685544"/>
            <a:ext cx="2336284" cy="166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62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3276600" cy="1143000"/>
          </a:xfrm>
        </p:spPr>
        <p:txBody>
          <a:bodyPr>
            <a:normAutofit fontScale="90000"/>
          </a:bodyPr>
          <a:lstStyle/>
          <a:p>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r>
            <a:br>
              <a:rPr lang="en-US" dirty="0">
                <a:solidFill>
                  <a:srgbClr val="0070C0"/>
                </a:solidFill>
              </a:rPr>
            </a:br>
            <a:r>
              <a:rPr lang="en-US" dirty="0">
                <a:solidFill>
                  <a:srgbClr val="0070C0"/>
                </a:solidFill>
              </a:rPr>
              <a:t> </a:t>
            </a:r>
            <a:br>
              <a:rPr lang="en-US" dirty="0">
                <a:solidFill>
                  <a:srgbClr val="0070C0"/>
                </a:solidFill>
              </a:rPr>
            </a:br>
            <a:r>
              <a:rPr lang="en-US" dirty="0">
                <a:solidFill>
                  <a:srgbClr val="00B0F0"/>
                </a:solidFill>
              </a:rPr>
              <a:t>ACTIVITY</a:t>
            </a:r>
            <a:endParaRPr lang="en-CA" dirty="0">
              <a:solidFill>
                <a:srgbClr val="00B0F0"/>
              </a:solidFill>
            </a:endParaRPr>
          </a:p>
        </p:txBody>
      </p:sp>
      <p:sp>
        <p:nvSpPr>
          <p:cNvPr id="3" name="Content Placeholder 2"/>
          <p:cNvSpPr>
            <a:spLocks noGrp="1"/>
          </p:cNvSpPr>
          <p:nvPr>
            <p:ph idx="1"/>
          </p:nvPr>
        </p:nvSpPr>
        <p:spPr>
          <a:xfrm>
            <a:off x="762000" y="533400"/>
            <a:ext cx="7924800" cy="3886200"/>
          </a:xfrm>
        </p:spPr>
        <p:txBody>
          <a:bodyPr>
            <a:normAutofit fontScale="92500" lnSpcReduction="20000"/>
          </a:bodyPr>
          <a:lstStyle/>
          <a:p>
            <a:pPr>
              <a:spcAft>
                <a:spcPts val="600"/>
              </a:spcAft>
            </a:pPr>
            <a:r>
              <a:rPr lang="en-US" dirty="0"/>
              <a:t>Each table has two </a:t>
            </a:r>
            <a:r>
              <a:rPr lang="en-US" i="1" dirty="0">
                <a:solidFill>
                  <a:srgbClr val="FF0000"/>
                </a:solidFill>
              </a:rPr>
              <a:t>“guides to empowerment scenarios”</a:t>
            </a:r>
          </a:p>
          <a:p>
            <a:pPr>
              <a:spcAft>
                <a:spcPts val="600"/>
              </a:spcAft>
            </a:pPr>
            <a:r>
              <a:rPr lang="en-US" dirty="0"/>
              <a:t>Divide into two teams at your table and read one scenario</a:t>
            </a:r>
          </a:p>
          <a:p>
            <a:pPr>
              <a:spcAft>
                <a:spcPts val="600"/>
              </a:spcAft>
            </a:pPr>
            <a:r>
              <a:rPr lang="en-US" dirty="0"/>
              <a:t>Each team is responsible to empower the other team at the table using the principles identified in </a:t>
            </a:r>
            <a:r>
              <a:rPr lang="en-US" b="1" i="1" dirty="0"/>
              <a:t>P</a:t>
            </a:r>
            <a:r>
              <a:rPr lang="en-US" b="1" i="1" dirty="0" smtClean="0"/>
              <a:t>ractice </a:t>
            </a:r>
            <a:r>
              <a:rPr lang="en-US" b="1" i="1" dirty="0"/>
              <a:t># 2 of </a:t>
            </a:r>
            <a:r>
              <a:rPr lang="en-US" b="1" i="1" dirty="0" smtClean="0"/>
              <a:t>Transformational </a:t>
            </a:r>
            <a:r>
              <a:rPr lang="en-US" b="1" i="1" dirty="0"/>
              <a:t>leadership</a:t>
            </a:r>
          </a:p>
          <a:p>
            <a:pPr>
              <a:spcAft>
                <a:spcPts val="600"/>
              </a:spcAft>
            </a:pPr>
            <a:r>
              <a:rPr lang="en-US" dirty="0"/>
              <a:t>You will have 5 minutes to brainstorm </a:t>
            </a:r>
          </a:p>
          <a:p>
            <a:pPr>
              <a:spcAft>
                <a:spcPts val="600"/>
              </a:spcAft>
            </a:pPr>
            <a:r>
              <a:rPr lang="en-US" dirty="0"/>
              <a:t>You will then have 5 minutes each to empower each other using the scenario </a:t>
            </a:r>
            <a:endParaRPr lang="en-CA"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4267200"/>
            <a:ext cx="246221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85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457200"/>
            <a:ext cx="7543800" cy="4114800"/>
          </a:xfrm>
        </p:spPr>
        <p:txBody>
          <a:bodyPr>
            <a:normAutofit/>
          </a:bodyPr>
          <a:lstStyle/>
          <a:p>
            <a:pPr marL="0" indent="0">
              <a:buNone/>
            </a:pPr>
            <a:r>
              <a:rPr lang="en-US" sz="3600" b="1" dirty="0">
                <a:solidFill>
                  <a:srgbClr val="F27528"/>
                </a:solidFill>
              </a:rPr>
              <a:t>NURSES LEAD AND SUPPORT CHANGE</a:t>
            </a:r>
          </a:p>
          <a:p>
            <a:pPr marL="0" indent="0" algn="ctr">
              <a:buNone/>
            </a:pPr>
            <a:endParaRPr lang="en-US" b="1" dirty="0">
              <a:solidFill>
                <a:srgbClr val="7030A0"/>
              </a:solidFill>
            </a:endParaRPr>
          </a:p>
          <a:p>
            <a:pPr marL="0" indent="0">
              <a:buNone/>
            </a:pPr>
            <a:r>
              <a:rPr lang="en-US" b="1" dirty="0">
                <a:solidFill>
                  <a:srgbClr val="FDBA1E"/>
                </a:solidFill>
              </a:rPr>
              <a:t>Successful change occurs when:</a:t>
            </a:r>
          </a:p>
          <a:p>
            <a:pPr lvl="1"/>
            <a:r>
              <a:rPr lang="en-US" sz="2400" dirty="0"/>
              <a:t>Staff </a:t>
            </a:r>
            <a:r>
              <a:rPr lang="en-US" sz="2400" dirty="0" smtClean="0"/>
              <a:t>are engaged</a:t>
            </a:r>
            <a:endParaRPr lang="en-US" sz="2400" dirty="0"/>
          </a:p>
          <a:p>
            <a:pPr lvl="1"/>
            <a:r>
              <a:rPr lang="en-US" sz="2400" dirty="0"/>
              <a:t>Leaders </a:t>
            </a:r>
            <a:r>
              <a:rPr lang="en-US" sz="2400" dirty="0" smtClean="0"/>
              <a:t>are committed</a:t>
            </a:r>
            <a:endParaRPr lang="en-US" sz="2400" dirty="0"/>
          </a:p>
          <a:p>
            <a:pPr lvl="1"/>
            <a:r>
              <a:rPr lang="en-US" sz="2400" dirty="0"/>
              <a:t>Change </a:t>
            </a:r>
            <a:r>
              <a:rPr lang="en-US" sz="2400" dirty="0" smtClean="0"/>
              <a:t>is able </a:t>
            </a:r>
            <a:r>
              <a:rPr lang="en-US" sz="2400" dirty="0"/>
              <a:t>to meet intended goals</a:t>
            </a:r>
          </a:p>
          <a:p>
            <a:pPr lvl="1"/>
            <a:r>
              <a:rPr lang="en-US" sz="2400" dirty="0" smtClean="0"/>
              <a:t>There’s effective </a:t>
            </a:r>
            <a:r>
              <a:rPr lang="en-US" sz="2400" dirty="0"/>
              <a:t>communication </a:t>
            </a:r>
          </a:p>
          <a:p>
            <a:pPr lvl="1"/>
            <a:r>
              <a:rPr lang="en-US" sz="2400" dirty="0"/>
              <a:t>Staff </a:t>
            </a:r>
            <a:r>
              <a:rPr lang="en-US" sz="2400" dirty="0" smtClean="0"/>
              <a:t>are supported throughout</a:t>
            </a:r>
            <a:endParaRPr lang="en-US" sz="2400" b="1" dirty="0" smtClean="0">
              <a:solidFill>
                <a:srgbClr val="FF0000"/>
              </a:solidFill>
            </a:endParaRPr>
          </a:p>
        </p:txBody>
      </p:sp>
      <p:sp>
        <p:nvSpPr>
          <p:cNvPr id="3" name="TextBox 2"/>
          <p:cNvSpPr txBox="1"/>
          <p:nvPr/>
        </p:nvSpPr>
        <p:spPr>
          <a:xfrm>
            <a:off x="457200" y="4800600"/>
            <a:ext cx="8305800" cy="369332"/>
          </a:xfrm>
          <a:prstGeom prst="rect">
            <a:avLst/>
          </a:prstGeom>
          <a:noFill/>
        </p:spPr>
        <p:txBody>
          <a:bodyPr wrap="square" rtlCol="0">
            <a:spAutoFit/>
          </a:bodyPr>
          <a:lstStyle/>
          <a:p>
            <a:pPr marL="320040" lvl="1" indent="0">
              <a:buNone/>
            </a:pPr>
            <a:r>
              <a:rPr lang="en-US" b="1" dirty="0">
                <a:solidFill>
                  <a:srgbClr val="6E6F72"/>
                </a:solidFill>
              </a:rPr>
              <a:t>http://rnao.ca/bpg/guidelines/developing-and-sustaining-nursing-leadership</a:t>
            </a:r>
          </a:p>
        </p:txBody>
      </p:sp>
    </p:spTree>
    <p:extLst>
      <p:ext uri="{BB962C8B-B14F-4D97-AF65-F5344CB8AC3E}">
        <p14:creationId xmlns:p14="http://schemas.microsoft.com/office/powerpoint/2010/main" val="672391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0"/>
            <a:ext cx="7467600" cy="1219200"/>
          </a:xfrm>
        </p:spPr>
        <p:txBody>
          <a:bodyPr>
            <a:normAutofit/>
          </a:bodyPr>
          <a:lstStyle/>
          <a:p>
            <a:r>
              <a:rPr lang="en-US" dirty="0" smtClean="0"/>
              <a:t>ACTIVITY</a:t>
            </a:r>
            <a:endParaRPr lang="en-CA" dirty="0"/>
          </a:p>
        </p:txBody>
      </p:sp>
      <p:sp>
        <p:nvSpPr>
          <p:cNvPr id="3" name="Content Placeholder 2"/>
          <p:cNvSpPr>
            <a:spLocks noGrp="1"/>
          </p:cNvSpPr>
          <p:nvPr>
            <p:ph idx="1"/>
          </p:nvPr>
        </p:nvSpPr>
        <p:spPr>
          <a:xfrm>
            <a:off x="685800" y="865632"/>
            <a:ext cx="8077200" cy="4572000"/>
          </a:xfrm>
        </p:spPr>
        <p:txBody>
          <a:bodyPr>
            <a:normAutofit/>
          </a:bodyPr>
          <a:lstStyle/>
          <a:p>
            <a:pPr marL="0" indent="0">
              <a:spcAft>
                <a:spcPts val="600"/>
              </a:spcAft>
              <a:buNone/>
            </a:pPr>
            <a:r>
              <a:rPr lang="en-US" sz="2600" b="1" dirty="0">
                <a:solidFill>
                  <a:srgbClr val="FDBA1E"/>
                </a:solidFill>
              </a:rPr>
              <a:t>Can you think of a time </a:t>
            </a:r>
            <a:r>
              <a:rPr lang="en-US" sz="2600" b="1" dirty="0" smtClean="0">
                <a:solidFill>
                  <a:srgbClr val="FDBA1E"/>
                </a:solidFill>
              </a:rPr>
              <a:t>when…</a:t>
            </a:r>
            <a:endParaRPr lang="en-US" sz="2600" b="1" dirty="0">
              <a:solidFill>
                <a:srgbClr val="FDBA1E"/>
              </a:solidFill>
            </a:endParaRPr>
          </a:p>
          <a:p>
            <a:pPr marL="465138" indent="-233363">
              <a:spcAft>
                <a:spcPts val="600"/>
              </a:spcAft>
            </a:pPr>
            <a:r>
              <a:rPr lang="en-US" sz="2600" dirty="0" smtClean="0"/>
              <a:t>You </a:t>
            </a:r>
            <a:r>
              <a:rPr lang="en-US" sz="2600" dirty="0"/>
              <a:t>wanted to implement a change of some kind in the </a:t>
            </a:r>
            <a:r>
              <a:rPr lang="en-US" sz="2600" dirty="0" smtClean="0"/>
              <a:t>workplace?</a:t>
            </a:r>
            <a:endParaRPr lang="en-US" sz="2600" dirty="0"/>
          </a:p>
          <a:p>
            <a:pPr marL="465138" indent="-233363">
              <a:spcAft>
                <a:spcPts val="600"/>
              </a:spcAft>
            </a:pPr>
            <a:r>
              <a:rPr lang="en-US" sz="2600" dirty="0"/>
              <a:t>What helped to facilitate the change?</a:t>
            </a:r>
          </a:p>
          <a:p>
            <a:pPr marL="465138" indent="-233363">
              <a:spcAft>
                <a:spcPts val="600"/>
              </a:spcAft>
            </a:pPr>
            <a:r>
              <a:rPr lang="en-US" sz="2600" dirty="0" smtClean="0"/>
              <a:t>What might have </a:t>
            </a:r>
            <a:r>
              <a:rPr lang="en-US" sz="2600" dirty="0"/>
              <a:t>hindered the change?</a:t>
            </a:r>
          </a:p>
          <a:p>
            <a:pPr marL="465138" indent="-233363">
              <a:spcAft>
                <a:spcPts val="600"/>
              </a:spcAft>
            </a:pPr>
            <a:r>
              <a:rPr lang="en-US" sz="2600" dirty="0"/>
              <a:t>Or what stopped you from trying?</a:t>
            </a:r>
          </a:p>
          <a:p>
            <a:pPr marL="465138" indent="-233363">
              <a:spcAft>
                <a:spcPts val="600"/>
              </a:spcAft>
            </a:pPr>
            <a:r>
              <a:rPr lang="en-US" sz="2600" dirty="0"/>
              <a:t>What would you do in the future to implement change?</a:t>
            </a:r>
            <a:endParaRPr lang="en-CA" sz="2600" dirty="0"/>
          </a:p>
        </p:txBody>
      </p:sp>
    </p:spTree>
    <p:extLst>
      <p:ext uri="{BB962C8B-B14F-4D97-AF65-F5344CB8AC3E}">
        <p14:creationId xmlns:p14="http://schemas.microsoft.com/office/powerpoint/2010/main" val="157193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609600"/>
            <a:ext cx="8077200" cy="5410200"/>
          </a:xfrm>
        </p:spPr>
        <p:txBody>
          <a:bodyPr>
            <a:normAutofit fontScale="92500" lnSpcReduction="10000"/>
          </a:bodyPr>
          <a:lstStyle/>
          <a:p>
            <a:pPr marL="0" indent="0">
              <a:buNone/>
            </a:pPr>
            <a:r>
              <a:rPr lang="en-US" sz="4100" b="1" dirty="0">
                <a:solidFill>
                  <a:srgbClr val="F27528"/>
                </a:solidFill>
              </a:rPr>
              <a:t>Nurse leaders create an environment that supports knowledge development and integration</a:t>
            </a:r>
            <a:endParaRPr lang="en-CA" sz="4100" b="1" dirty="0">
              <a:solidFill>
                <a:srgbClr val="F27528"/>
              </a:solidFill>
            </a:endParaRPr>
          </a:p>
          <a:p>
            <a:pPr marL="0" indent="0">
              <a:buNone/>
            </a:pPr>
            <a:endParaRPr lang="en-US" sz="4500" b="1" dirty="0"/>
          </a:p>
          <a:p>
            <a:pPr marL="347663" indent="-231775"/>
            <a:r>
              <a:rPr lang="en-US" sz="3100" b="0" dirty="0"/>
              <a:t>Environments conducive and committed to  knowledge, creating, </a:t>
            </a:r>
            <a:r>
              <a:rPr lang="en-US" sz="3100" b="0" dirty="0" smtClean="0"/>
              <a:t>sharing, </a:t>
            </a:r>
            <a:r>
              <a:rPr lang="en-US" sz="3100" b="0" dirty="0"/>
              <a:t>and use</a:t>
            </a:r>
          </a:p>
          <a:p>
            <a:pPr marL="347663" indent="-231775"/>
            <a:endParaRPr lang="en-US" sz="3100" b="0" dirty="0"/>
          </a:p>
          <a:p>
            <a:pPr marL="347663" indent="-231775"/>
            <a:r>
              <a:rPr lang="en-US" sz="3100" b="0" dirty="0"/>
              <a:t>Atmosphere of openness &amp; psychological safety</a:t>
            </a:r>
          </a:p>
          <a:p>
            <a:endParaRPr lang="en-US" sz="3400" b="0" dirty="0"/>
          </a:p>
          <a:p>
            <a:pPr marL="0" indent="0">
              <a:buNone/>
            </a:pPr>
            <a:r>
              <a:rPr lang="en-US" sz="2600" b="0" dirty="0" smtClean="0"/>
              <a:t>  </a:t>
            </a:r>
            <a:endParaRPr lang="en-CA" sz="2600" b="0" dirty="0"/>
          </a:p>
        </p:txBody>
      </p:sp>
    </p:spTree>
    <p:extLst>
      <p:ext uri="{BB962C8B-B14F-4D97-AF65-F5344CB8AC3E}">
        <p14:creationId xmlns:p14="http://schemas.microsoft.com/office/powerpoint/2010/main" val="374595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
            <a:ext cx="7924800" cy="5257800"/>
          </a:xfrm>
        </p:spPr>
        <p:txBody>
          <a:bodyPr>
            <a:normAutofit/>
          </a:bodyPr>
          <a:lstStyle/>
          <a:p>
            <a:pPr marL="0" indent="0">
              <a:buNone/>
            </a:pPr>
            <a:endParaRPr lang="en-US" sz="3200" b="1" dirty="0">
              <a:solidFill>
                <a:srgbClr val="FF0000"/>
              </a:solidFill>
            </a:endParaRPr>
          </a:p>
          <a:p>
            <a:pPr marL="0" indent="0">
              <a:buNone/>
            </a:pPr>
            <a:r>
              <a:rPr lang="en-US" sz="3200" b="1" dirty="0">
                <a:solidFill>
                  <a:srgbClr val="F27528"/>
                </a:solidFill>
              </a:rPr>
              <a:t>Leaders balance competing values/priorities</a:t>
            </a:r>
          </a:p>
          <a:p>
            <a:pPr marL="0" indent="0">
              <a:buNone/>
            </a:pPr>
            <a:endParaRPr lang="en-US" sz="3200" b="1" dirty="0">
              <a:solidFill>
                <a:schemeClr val="tx1"/>
              </a:solidFill>
            </a:endParaRPr>
          </a:p>
          <a:p>
            <a:r>
              <a:rPr lang="en-US" sz="2800" b="1" dirty="0" smtClean="0"/>
              <a:t>Recognize demands of environment </a:t>
            </a:r>
            <a:endParaRPr lang="en-US" sz="2800" b="1" dirty="0"/>
          </a:p>
          <a:p>
            <a:pPr marL="0" indent="0">
              <a:buNone/>
            </a:pPr>
            <a:endParaRPr lang="en-US" sz="2800" b="1" dirty="0"/>
          </a:p>
          <a:p>
            <a:r>
              <a:rPr lang="en-US" sz="2800" b="1" dirty="0" smtClean="0"/>
              <a:t>Promote </a:t>
            </a:r>
            <a:r>
              <a:rPr lang="en-US" sz="2800" b="1" dirty="0"/>
              <a:t>balance</a:t>
            </a:r>
          </a:p>
          <a:p>
            <a:pPr marL="0" indent="0">
              <a:buNone/>
            </a:pPr>
            <a:endParaRPr lang="en-US" sz="2800" b="1" dirty="0"/>
          </a:p>
          <a:p>
            <a:r>
              <a:rPr lang="en-US" sz="2800" b="1" dirty="0" smtClean="0"/>
              <a:t>Understand </a:t>
            </a:r>
            <a:r>
              <a:rPr lang="en-US" sz="2800" b="1" dirty="0"/>
              <a:t>competing realities for time</a:t>
            </a:r>
          </a:p>
          <a:p>
            <a:pPr marL="109728" indent="0">
              <a:buNone/>
            </a:pPr>
            <a:endParaRPr lang="en-US" dirty="0"/>
          </a:p>
          <a:p>
            <a:pPr lvl="2"/>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00200"/>
            <a:ext cx="1905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58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6492"/>
            <a:ext cx="6629400" cy="990600"/>
          </a:xfrm>
        </p:spPr>
        <p:txBody>
          <a:bodyPr/>
          <a:lstStyle/>
          <a:p>
            <a:r>
              <a:rPr lang="en-US" dirty="0" smtClean="0"/>
              <a:t>ACTIVITY:</a:t>
            </a:r>
            <a:r>
              <a:rPr lang="en-US" dirty="0" smtClean="0">
                <a:solidFill>
                  <a:srgbClr val="00B0F0"/>
                </a:solidFill>
              </a:rPr>
              <a:t> </a:t>
            </a:r>
            <a:r>
              <a:rPr lang="en-US" dirty="0" smtClean="0">
                <a:solidFill>
                  <a:srgbClr val="FDBA1E"/>
                </a:solidFill>
              </a:rPr>
              <a:t>Flip Charts</a:t>
            </a:r>
            <a:endParaRPr lang="en-CA" dirty="0">
              <a:solidFill>
                <a:srgbClr val="FDBA1E"/>
              </a:solidFill>
            </a:endParaRPr>
          </a:p>
        </p:txBody>
      </p:sp>
      <p:sp>
        <p:nvSpPr>
          <p:cNvPr id="3" name="Content Placeholder 2"/>
          <p:cNvSpPr>
            <a:spLocks noGrp="1"/>
          </p:cNvSpPr>
          <p:nvPr>
            <p:ph idx="1"/>
          </p:nvPr>
        </p:nvSpPr>
        <p:spPr>
          <a:xfrm>
            <a:off x="381000" y="978408"/>
            <a:ext cx="8382000" cy="4343400"/>
          </a:xfrm>
          <a:ln>
            <a:solidFill>
              <a:srgbClr val="00B050"/>
            </a:solidFill>
          </a:ln>
        </p:spPr>
        <p:txBody>
          <a:bodyPr>
            <a:normAutofit/>
          </a:bodyPr>
          <a:lstStyle/>
          <a:p>
            <a:pPr marL="0" indent="0">
              <a:spcAft>
                <a:spcPts val="600"/>
              </a:spcAft>
              <a:buNone/>
            </a:pPr>
            <a:r>
              <a:rPr lang="en-US" sz="2800" dirty="0" smtClean="0"/>
              <a:t> Does </a:t>
            </a:r>
            <a:r>
              <a:rPr lang="en-US" sz="2800" dirty="0"/>
              <a:t>your institution have transformational leadership?</a:t>
            </a:r>
          </a:p>
          <a:p>
            <a:pPr lvl="1">
              <a:spcAft>
                <a:spcPts val="600"/>
              </a:spcAft>
            </a:pPr>
            <a:r>
              <a:rPr lang="en-US" sz="2800" dirty="0" smtClean="0">
                <a:solidFill>
                  <a:srgbClr val="00B050"/>
                </a:solidFill>
              </a:rPr>
              <a:t>IF YES: </a:t>
            </a:r>
            <a:r>
              <a:rPr lang="en-US" sz="2400" i="1" dirty="0" smtClean="0"/>
              <a:t>write </a:t>
            </a:r>
            <a:r>
              <a:rPr lang="en-US" sz="2400" i="1" dirty="0"/>
              <a:t>down and share with your group what components your institution </a:t>
            </a:r>
            <a:r>
              <a:rPr lang="en-US" sz="2400" i="1" dirty="0" smtClean="0"/>
              <a:t>has</a:t>
            </a:r>
            <a:endParaRPr lang="en-US" sz="2400" i="1" dirty="0"/>
          </a:p>
          <a:p>
            <a:pPr lvl="1">
              <a:spcAft>
                <a:spcPts val="600"/>
              </a:spcAft>
            </a:pPr>
            <a:r>
              <a:rPr lang="en-US" sz="2800" dirty="0" smtClean="0">
                <a:solidFill>
                  <a:srgbClr val="00B050"/>
                </a:solidFill>
              </a:rPr>
              <a:t>IF NO: </a:t>
            </a:r>
            <a:r>
              <a:rPr lang="en-US" sz="2400" i="1" dirty="0" smtClean="0"/>
              <a:t>reflect on what </a:t>
            </a:r>
            <a:r>
              <a:rPr lang="en-US" sz="2400" i="1" dirty="0"/>
              <a:t>is missing in your organization and propose </a:t>
            </a:r>
            <a:r>
              <a:rPr lang="en-US" sz="2400" i="1" dirty="0" smtClean="0"/>
              <a:t>suggestions for change</a:t>
            </a:r>
          </a:p>
          <a:p>
            <a:pPr marL="640080" lvl="2" indent="0">
              <a:buNone/>
            </a:pPr>
            <a:endParaRPr lang="en-US" sz="2400" i="1" dirty="0"/>
          </a:p>
          <a:p>
            <a:pPr marL="0" indent="0">
              <a:buNone/>
            </a:pPr>
            <a:r>
              <a:rPr lang="en-US" sz="2800" dirty="0" smtClean="0"/>
              <a:t> What </a:t>
            </a:r>
            <a:r>
              <a:rPr lang="en-US" sz="2800" dirty="0"/>
              <a:t>can your organization build upon?</a:t>
            </a:r>
          </a:p>
        </p:txBody>
      </p:sp>
    </p:spTree>
    <p:extLst>
      <p:ext uri="{BB962C8B-B14F-4D97-AF65-F5344CB8AC3E}">
        <p14:creationId xmlns:p14="http://schemas.microsoft.com/office/powerpoint/2010/main" val="4179012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543800" cy="2971800"/>
          </a:xfrm>
        </p:spPr>
        <p:txBody>
          <a:bodyPr>
            <a:normAutofit/>
          </a:bodyPr>
          <a:lstStyle/>
          <a:p>
            <a:pPr algn="ctr"/>
            <a:r>
              <a:rPr lang="en-US" dirty="0"/>
              <a:t>Now let’s reflect on </a:t>
            </a:r>
            <a:br>
              <a:rPr lang="en-US" dirty="0"/>
            </a:br>
            <a:r>
              <a:rPr lang="en-US" dirty="0">
                <a:solidFill>
                  <a:srgbClr val="FDBA1E"/>
                </a:solidFill>
              </a:rPr>
              <a:t>YOU </a:t>
            </a:r>
            <a:r>
              <a:rPr lang="en-US" dirty="0"/>
              <a:t/>
            </a:r>
            <a:br>
              <a:rPr lang="en-US" dirty="0"/>
            </a:br>
            <a:r>
              <a:rPr lang="en-US" dirty="0"/>
              <a:t>as a leader</a:t>
            </a:r>
            <a:endParaRPr lang="en-C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85800"/>
            <a:ext cx="3200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046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2504"/>
            <a:ext cx="8305800" cy="838200"/>
          </a:xfrm>
        </p:spPr>
        <p:txBody>
          <a:bodyPr>
            <a:noAutofit/>
          </a:bodyPr>
          <a:lstStyle/>
          <a:p>
            <a:r>
              <a:rPr lang="en-US" sz="3600" dirty="0" smtClean="0"/>
              <a:t>ACTIVITY: </a:t>
            </a:r>
            <a:r>
              <a:rPr lang="en-US" sz="3600" dirty="0" smtClean="0">
                <a:solidFill>
                  <a:srgbClr val="FDBA1E"/>
                </a:solidFill>
              </a:rPr>
              <a:t>Personal Reflection</a:t>
            </a:r>
            <a:endParaRPr lang="en-CA" sz="3600" dirty="0">
              <a:solidFill>
                <a:srgbClr val="FDBA1E"/>
              </a:solidFill>
            </a:endParaRPr>
          </a:p>
        </p:txBody>
      </p:sp>
      <p:sp>
        <p:nvSpPr>
          <p:cNvPr id="3" name="Content Placeholder 2"/>
          <p:cNvSpPr>
            <a:spLocks noGrp="1"/>
          </p:cNvSpPr>
          <p:nvPr>
            <p:ph idx="1"/>
          </p:nvPr>
        </p:nvSpPr>
        <p:spPr>
          <a:xfrm>
            <a:off x="762000" y="908304"/>
            <a:ext cx="5181600" cy="3810000"/>
          </a:xfrm>
        </p:spPr>
        <p:txBody>
          <a:bodyPr>
            <a:normAutofit/>
          </a:bodyPr>
          <a:lstStyle/>
          <a:p>
            <a:pPr>
              <a:spcAft>
                <a:spcPts val="600"/>
              </a:spcAft>
            </a:pPr>
            <a:r>
              <a:rPr lang="en-US" sz="2800" dirty="0"/>
              <a:t>Complete the leadership self-assessment check lists provided as a handout </a:t>
            </a:r>
          </a:p>
          <a:p>
            <a:pPr>
              <a:spcAft>
                <a:spcPts val="600"/>
              </a:spcAft>
            </a:pPr>
            <a:r>
              <a:rPr lang="en-US" sz="2800" dirty="0"/>
              <a:t>Use them to identify practices that you would like to enhance or develop.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0704"/>
            <a:ext cx="2514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838200" y="3429000"/>
            <a:ext cx="8001000" cy="14478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pPr>
            <a:r>
              <a:rPr lang="en-US" b="1" dirty="0" smtClean="0"/>
              <a:t>RNAO Leadership Self-Assessment</a:t>
            </a:r>
          </a:p>
          <a:p>
            <a:pPr marL="0" indent="0">
              <a:buFont typeface="Arial" pitchFamily="34" charset="0"/>
              <a:buNone/>
            </a:pPr>
            <a:r>
              <a:rPr lang="en-US" sz="2000" dirty="0" smtClean="0">
                <a:hlinkClick r:id="rId4"/>
              </a:rPr>
              <a:t>http://rnao.ca/sites/rnao-ca/files/LEADERSHIP_16.5_x_8.5_WEB_0.pdf</a:t>
            </a:r>
            <a:r>
              <a:rPr lang="en-US" sz="2000" dirty="0" smtClean="0"/>
              <a:t> </a:t>
            </a:r>
            <a:endParaRPr lang="en-US" sz="2000" dirty="0"/>
          </a:p>
        </p:txBody>
      </p:sp>
    </p:spTree>
    <p:extLst>
      <p:ext uri="{BB962C8B-B14F-4D97-AF65-F5344CB8AC3E}">
        <p14:creationId xmlns:p14="http://schemas.microsoft.com/office/powerpoint/2010/main" val="4156849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120" y="9144"/>
            <a:ext cx="6781800" cy="1219200"/>
          </a:xfrm>
        </p:spPr>
        <p:txBody>
          <a:bodyPr/>
          <a:lstStyle/>
          <a:p>
            <a:r>
              <a:rPr lang="en-US" b="1" dirty="0" smtClean="0"/>
              <a:t>Objectives: Module </a:t>
            </a:r>
            <a:r>
              <a:rPr lang="en-US" b="1" dirty="0"/>
              <a:t>2 </a:t>
            </a:r>
            <a:endParaRPr lang="en-CA" b="1" dirty="0"/>
          </a:p>
        </p:txBody>
      </p:sp>
      <p:sp>
        <p:nvSpPr>
          <p:cNvPr id="2" name="Content Placeholder 1"/>
          <p:cNvSpPr>
            <a:spLocks noGrp="1"/>
          </p:cNvSpPr>
          <p:nvPr>
            <p:ph idx="1"/>
          </p:nvPr>
        </p:nvSpPr>
        <p:spPr>
          <a:xfrm>
            <a:off x="762000" y="1188720"/>
            <a:ext cx="7924800" cy="4876800"/>
          </a:xfrm>
        </p:spPr>
        <p:txBody>
          <a:bodyPr>
            <a:normAutofit/>
          </a:bodyPr>
          <a:lstStyle/>
          <a:p>
            <a:pPr lvl="0">
              <a:spcAft>
                <a:spcPts val="600"/>
              </a:spcAft>
            </a:pPr>
            <a:r>
              <a:rPr lang="en-US" sz="2500" dirty="0" smtClean="0"/>
              <a:t>Define </a:t>
            </a:r>
            <a:r>
              <a:rPr lang="en-US" sz="2500" dirty="0"/>
              <a:t>the </a:t>
            </a:r>
            <a:r>
              <a:rPr lang="en-US" sz="2500" dirty="0" smtClean="0"/>
              <a:t>five </a:t>
            </a:r>
            <a:r>
              <a:rPr lang="en-US" sz="2500" dirty="0"/>
              <a:t>components of transformational leadership </a:t>
            </a:r>
            <a:endParaRPr lang="en-CA" sz="2500" dirty="0"/>
          </a:p>
          <a:p>
            <a:pPr lvl="0">
              <a:spcAft>
                <a:spcPts val="600"/>
              </a:spcAft>
            </a:pPr>
            <a:r>
              <a:rPr lang="en-US" sz="2500" dirty="0"/>
              <a:t>Understand and discuss how the </a:t>
            </a:r>
            <a:r>
              <a:rPr lang="en-US" sz="2500" dirty="0" smtClean="0"/>
              <a:t>five </a:t>
            </a:r>
            <a:r>
              <a:rPr lang="en-US" sz="2500" dirty="0"/>
              <a:t>components of transformational leadership can be practiced in the context of long-term care (LTC)</a:t>
            </a:r>
            <a:endParaRPr lang="en-CA" sz="2500" dirty="0"/>
          </a:p>
          <a:p>
            <a:pPr lvl="0">
              <a:spcAft>
                <a:spcPts val="600"/>
              </a:spcAft>
            </a:pPr>
            <a:r>
              <a:rPr lang="en-US" sz="2500" dirty="0"/>
              <a:t>Use the RANO leadership self-assessment checklist to reflect on personal leadership behaviours</a:t>
            </a:r>
            <a:endParaRPr lang="en-CA" sz="2500" dirty="0"/>
          </a:p>
          <a:p>
            <a:pPr lvl="0">
              <a:spcAft>
                <a:spcPts val="600"/>
              </a:spcAft>
            </a:pPr>
            <a:r>
              <a:rPr lang="en-US" sz="2500" dirty="0"/>
              <a:t>Use the CNO tool to develop a leadership plan</a:t>
            </a:r>
            <a:endParaRPr lang="en-CA" sz="2500" dirty="0"/>
          </a:p>
        </p:txBody>
      </p:sp>
    </p:spTree>
    <p:extLst>
      <p:ext uri="{BB962C8B-B14F-4D97-AF65-F5344CB8AC3E}">
        <p14:creationId xmlns:p14="http://schemas.microsoft.com/office/powerpoint/2010/main" val="326698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46649"/>
            <a:ext cx="5791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a:spLocks noGrp="1"/>
          </p:cNvSpPr>
          <p:nvPr>
            <p:ph type="title"/>
          </p:nvPr>
        </p:nvSpPr>
        <p:spPr>
          <a:xfrm>
            <a:off x="152400" y="2886456"/>
            <a:ext cx="8763000" cy="2438400"/>
          </a:xfrm>
        </p:spPr>
        <p:txBody>
          <a:bodyPr>
            <a:normAutofit/>
          </a:bodyPr>
          <a:lstStyle/>
          <a:p>
            <a:pPr algn="ctr"/>
            <a:r>
              <a:rPr lang="en-US" sz="3600" dirty="0"/>
              <a:t>Strengths-Based Nursing Leadership</a:t>
            </a:r>
            <a:br>
              <a:rPr lang="en-US" sz="3600" dirty="0"/>
            </a:br>
            <a:r>
              <a:rPr lang="en-US" sz="3600" dirty="0"/>
              <a:t> 					</a:t>
            </a:r>
            <a:r>
              <a:rPr lang="en-US" sz="1600" dirty="0"/>
              <a:t>(Gottlieb, Gottlieb, Shamian, 2012)</a:t>
            </a:r>
            <a:r>
              <a:rPr lang="en-US" sz="3600" dirty="0"/>
              <a:t/>
            </a:r>
            <a:br>
              <a:rPr lang="en-US" sz="3600" dirty="0"/>
            </a:br>
            <a:r>
              <a:rPr lang="en-US" sz="2800" dirty="0"/>
              <a:t/>
            </a:r>
            <a:br>
              <a:rPr lang="en-US" sz="2800" dirty="0"/>
            </a:br>
            <a:endParaRPr lang="en-CA" sz="2800" dirty="0"/>
          </a:p>
        </p:txBody>
      </p:sp>
    </p:spTree>
    <p:extLst>
      <p:ext uri="{BB962C8B-B14F-4D97-AF65-F5344CB8AC3E}">
        <p14:creationId xmlns:p14="http://schemas.microsoft.com/office/powerpoint/2010/main" val="1912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7620000" cy="609600"/>
          </a:xfrm>
        </p:spPr>
        <p:txBody>
          <a:bodyPr>
            <a:normAutofit/>
          </a:bodyPr>
          <a:lstStyle/>
          <a:p>
            <a:r>
              <a:rPr lang="en-US" sz="3200" dirty="0" smtClean="0"/>
              <a:t>Strengths-Based </a:t>
            </a:r>
            <a:r>
              <a:rPr lang="en-US" sz="3200" dirty="0"/>
              <a:t>Nursing Care</a:t>
            </a:r>
            <a:endParaRPr lang="en-CA" sz="3200" dirty="0"/>
          </a:p>
        </p:txBody>
      </p:sp>
      <p:sp>
        <p:nvSpPr>
          <p:cNvPr id="5" name="Content Placeholder 4"/>
          <p:cNvSpPr>
            <a:spLocks noGrp="1"/>
          </p:cNvSpPr>
          <p:nvPr>
            <p:ph idx="1"/>
          </p:nvPr>
        </p:nvSpPr>
        <p:spPr>
          <a:xfrm>
            <a:off x="536448" y="841248"/>
            <a:ext cx="8001000" cy="5334000"/>
          </a:xfrm>
        </p:spPr>
        <p:txBody>
          <a:bodyPr/>
          <a:lstStyle/>
          <a:p>
            <a:pPr>
              <a:spcAft>
                <a:spcPts val="600"/>
              </a:spcAft>
            </a:pPr>
            <a:r>
              <a:rPr lang="en-US" dirty="0"/>
              <a:t>Strengths-based nursing care (SBC) is about </a:t>
            </a:r>
            <a:r>
              <a:rPr lang="en-US" i="1" dirty="0"/>
              <a:t>“mobilizing, capitalizing, and developing a person’s strengths to promote health and facilitate healing.”</a:t>
            </a:r>
            <a:r>
              <a:rPr lang="en-US" dirty="0"/>
              <a:t> </a:t>
            </a:r>
            <a:r>
              <a:rPr lang="en-US" i="1" dirty="0"/>
              <a:t> </a:t>
            </a:r>
          </a:p>
          <a:p>
            <a:pPr marL="0" indent="0" algn="r">
              <a:spcAft>
                <a:spcPts val="600"/>
              </a:spcAft>
              <a:buNone/>
            </a:pPr>
            <a:r>
              <a:rPr lang="en-US" sz="1600" dirty="0"/>
              <a:t>(Gottlieb, Gottlieb &amp; Shamian, 2012, p. 38)</a:t>
            </a:r>
          </a:p>
          <a:p>
            <a:pPr marL="0" indent="0" algn="r">
              <a:spcAft>
                <a:spcPts val="600"/>
              </a:spcAft>
              <a:buNone/>
            </a:pPr>
            <a:endParaRPr lang="en-US" sz="1600" i="1" dirty="0"/>
          </a:p>
          <a:p>
            <a:pPr>
              <a:spcAft>
                <a:spcPts val="600"/>
              </a:spcAft>
            </a:pPr>
            <a:r>
              <a:rPr lang="en-US" dirty="0"/>
              <a:t>Shift of SBC lends itself to </a:t>
            </a:r>
            <a:r>
              <a:rPr lang="en-US" dirty="0">
                <a:solidFill>
                  <a:srgbClr val="FF0000"/>
                </a:solidFill>
              </a:rPr>
              <a:t>s</a:t>
            </a:r>
            <a:r>
              <a:rPr lang="en-US" dirty="0" smtClean="0">
                <a:solidFill>
                  <a:srgbClr val="FF0000"/>
                </a:solidFill>
              </a:rPr>
              <a:t>trengths-based </a:t>
            </a:r>
            <a:r>
              <a:rPr lang="en-US" dirty="0">
                <a:solidFill>
                  <a:srgbClr val="FF0000"/>
                </a:solidFill>
              </a:rPr>
              <a:t>nursing leadership (SBNL)</a:t>
            </a:r>
            <a:endParaRPr lang="en-US" dirty="0"/>
          </a:p>
          <a:p>
            <a:pPr>
              <a:spcAft>
                <a:spcPts val="600"/>
              </a:spcAft>
            </a:pPr>
            <a:r>
              <a:rPr lang="en-US" dirty="0"/>
              <a:t>Focus today is on primary health care, health </a:t>
            </a:r>
            <a:r>
              <a:rPr lang="en-US" dirty="0" smtClean="0"/>
              <a:t>promotion, </a:t>
            </a:r>
            <a:r>
              <a:rPr lang="en-US" dirty="0"/>
              <a:t>and inter-professional care</a:t>
            </a:r>
          </a:p>
          <a:p>
            <a:pPr>
              <a:spcAft>
                <a:spcPts val="600"/>
              </a:spcAft>
            </a:pPr>
            <a:r>
              <a:rPr lang="en-US" dirty="0" smtClean="0"/>
              <a:t>Shift </a:t>
            </a:r>
            <a:r>
              <a:rPr lang="en-US" dirty="0"/>
              <a:t>from the “shame/blame” approach to empower those within to make </a:t>
            </a:r>
            <a:r>
              <a:rPr lang="en-US" dirty="0" smtClean="0"/>
              <a:t>change</a:t>
            </a:r>
            <a:endParaRPr lang="en-CA" dirty="0"/>
          </a:p>
        </p:txBody>
      </p:sp>
    </p:spTree>
    <p:extLst>
      <p:ext uri="{BB962C8B-B14F-4D97-AF65-F5344CB8AC3E}">
        <p14:creationId xmlns:p14="http://schemas.microsoft.com/office/powerpoint/2010/main" val="147471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15400" cy="5638800"/>
          </a:xfrm>
        </p:spPr>
        <p:txBody>
          <a:bodyPr>
            <a:normAutofit fontScale="92500" lnSpcReduction="20000"/>
          </a:bodyPr>
          <a:lstStyle/>
          <a:p>
            <a:pPr marL="0" indent="0">
              <a:spcAft>
                <a:spcPts val="600"/>
              </a:spcAft>
              <a:buNone/>
            </a:pPr>
            <a:r>
              <a:rPr lang="en-US" sz="3200" b="1" dirty="0">
                <a:solidFill>
                  <a:srgbClr val="F27528"/>
                </a:solidFill>
              </a:rPr>
              <a:t>STRENGTHS-BASED LEADERS:</a:t>
            </a:r>
          </a:p>
          <a:p>
            <a:pPr marL="566738" indent="-334963">
              <a:spcAft>
                <a:spcPts val="600"/>
              </a:spcAft>
              <a:buFont typeface="+mj-lt"/>
              <a:buAutoNum type="arabicPeriod"/>
            </a:pPr>
            <a:r>
              <a:rPr lang="en-US" b="1" i="1" dirty="0">
                <a:solidFill>
                  <a:srgbClr val="FF0000"/>
                </a:solidFill>
              </a:rPr>
              <a:t>Understand</a:t>
            </a:r>
            <a:r>
              <a:rPr lang="en-US" b="1" dirty="0"/>
              <a:t> </a:t>
            </a:r>
            <a:r>
              <a:rPr lang="en-US" dirty="0"/>
              <a:t>whole system and interrelationships among its parts</a:t>
            </a:r>
          </a:p>
          <a:p>
            <a:pPr marL="566738" indent="-334963">
              <a:spcAft>
                <a:spcPts val="600"/>
              </a:spcAft>
              <a:buFont typeface="+mj-lt"/>
              <a:buAutoNum type="arabicPeriod"/>
            </a:pPr>
            <a:r>
              <a:rPr lang="en-US" b="1" i="1" dirty="0">
                <a:solidFill>
                  <a:schemeClr val="accent6"/>
                </a:solidFill>
              </a:rPr>
              <a:t>Honour</a:t>
            </a:r>
            <a:r>
              <a:rPr lang="en-US" dirty="0"/>
              <a:t> uniqueness of individuals, teams, systems, organizations</a:t>
            </a:r>
          </a:p>
          <a:p>
            <a:pPr marL="566738" indent="-334963">
              <a:spcAft>
                <a:spcPts val="600"/>
              </a:spcAft>
              <a:buFont typeface="+mj-lt"/>
              <a:buAutoNum type="arabicPeriod"/>
            </a:pPr>
            <a:r>
              <a:rPr lang="en-US" b="1" i="1" dirty="0">
                <a:solidFill>
                  <a:srgbClr val="0070C0"/>
                </a:solidFill>
              </a:rPr>
              <a:t>Create</a:t>
            </a:r>
            <a:r>
              <a:rPr lang="en-US" dirty="0"/>
              <a:t> work environments promoting nurses’ health, facilitate nurses’ development</a:t>
            </a:r>
          </a:p>
          <a:p>
            <a:pPr marL="566738" indent="-334963">
              <a:spcAft>
                <a:spcPts val="600"/>
              </a:spcAft>
              <a:buFont typeface="+mj-lt"/>
              <a:buAutoNum type="arabicPeriod"/>
            </a:pPr>
            <a:r>
              <a:rPr lang="en-US" b="1" i="1" dirty="0">
                <a:solidFill>
                  <a:srgbClr val="FF0000"/>
                </a:solidFill>
              </a:rPr>
              <a:t>Understand </a:t>
            </a:r>
            <a:r>
              <a:rPr lang="en-US" dirty="0"/>
              <a:t>significance of appreciating multiple perspectives &amp; striving for win-win relationship</a:t>
            </a:r>
          </a:p>
          <a:p>
            <a:pPr marL="566738" indent="-334963">
              <a:spcAft>
                <a:spcPts val="600"/>
              </a:spcAft>
              <a:buFont typeface="+mj-lt"/>
              <a:buAutoNum type="arabicPeriod"/>
            </a:pPr>
            <a:r>
              <a:rPr lang="en-US" b="1" i="1" dirty="0" smtClean="0">
                <a:solidFill>
                  <a:srgbClr val="7030A0"/>
                </a:solidFill>
              </a:rPr>
              <a:t>Recognize</a:t>
            </a:r>
            <a:r>
              <a:rPr lang="en-US" dirty="0" smtClean="0"/>
              <a:t> people </a:t>
            </a:r>
            <a:r>
              <a:rPr lang="en-US" dirty="0"/>
              <a:t>function best in environments matching values and beliefs</a:t>
            </a:r>
          </a:p>
          <a:p>
            <a:pPr marL="566738" indent="-334963">
              <a:spcAft>
                <a:spcPts val="600"/>
              </a:spcAft>
              <a:buFont typeface="+mj-lt"/>
              <a:buAutoNum type="arabicPeriod"/>
            </a:pPr>
            <a:r>
              <a:rPr lang="en-US" b="1" i="1" dirty="0">
                <a:solidFill>
                  <a:srgbClr val="FF0000"/>
                </a:solidFill>
              </a:rPr>
              <a:t>Understand</a:t>
            </a:r>
            <a:r>
              <a:rPr lang="en-US" dirty="0"/>
              <a:t> knowledge as power</a:t>
            </a:r>
          </a:p>
          <a:p>
            <a:pPr marL="0" indent="0" algn="r">
              <a:buNone/>
            </a:pPr>
            <a:r>
              <a:rPr lang="en-US" sz="1800" dirty="0"/>
              <a:t>(MacPhee in Yoder-Wise, 2015)</a:t>
            </a:r>
          </a:p>
        </p:txBody>
      </p:sp>
    </p:spTree>
    <p:extLst>
      <p:ext uri="{BB962C8B-B14F-4D97-AF65-F5344CB8AC3E}">
        <p14:creationId xmlns:p14="http://schemas.microsoft.com/office/powerpoint/2010/main" val="48360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457200"/>
            <a:ext cx="4953000" cy="5638800"/>
          </a:xfrm>
        </p:spPr>
        <p:txBody>
          <a:bodyPr>
            <a:normAutofit/>
          </a:bodyPr>
          <a:lstStyle/>
          <a:p>
            <a:pPr marL="0" indent="0">
              <a:spcAft>
                <a:spcPts val="600"/>
              </a:spcAft>
              <a:buNone/>
            </a:pPr>
            <a:r>
              <a:rPr lang="en-US" b="1" dirty="0">
                <a:solidFill>
                  <a:srgbClr val="F27528"/>
                </a:solidFill>
              </a:rPr>
              <a:t>CASE STUDY</a:t>
            </a:r>
          </a:p>
          <a:p>
            <a:pPr marL="347663" indent="-173038">
              <a:spcAft>
                <a:spcPts val="600"/>
              </a:spcAft>
            </a:pPr>
            <a:r>
              <a:rPr lang="en-US" sz="2600" dirty="0" smtClean="0"/>
              <a:t>Two </a:t>
            </a:r>
            <a:r>
              <a:rPr lang="en-US" sz="2600" dirty="0"/>
              <a:t>case studies per table</a:t>
            </a:r>
          </a:p>
          <a:p>
            <a:pPr marL="347663" indent="-173038">
              <a:spcAft>
                <a:spcPts val="600"/>
              </a:spcAft>
            </a:pPr>
            <a:r>
              <a:rPr lang="en-US" sz="2600" dirty="0" smtClean="0"/>
              <a:t>Identify </a:t>
            </a:r>
            <a:r>
              <a:rPr lang="en-US" sz="2600" dirty="0"/>
              <a:t>issues/concerns in case study</a:t>
            </a:r>
          </a:p>
          <a:p>
            <a:pPr marL="347663" indent="-173038">
              <a:spcAft>
                <a:spcPts val="600"/>
              </a:spcAft>
            </a:pPr>
            <a:r>
              <a:rPr lang="en-US" sz="2600" dirty="0" smtClean="0"/>
              <a:t>Using </a:t>
            </a:r>
            <a:r>
              <a:rPr lang="en-US" sz="2600" dirty="0"/>
              <a:t>flip </a:t>
            </a:r>
            <a:r>
              <a:rPr lang="en-US" sz="2600" dirty="0" smtClean="0"/>
              <a:t>chart, </a:t>
            </a:r>
            <a:r>
              <a:rPr lang="en-US" sz="2600" dirty="0"/>
              <a:t>write out the </a:t>
            </a:r>
            <a:r>
              <a:rPr lang="en-US" sz="2600" dirty="0" smtClean="0"/>
              <a:t>five </a:t>
            </a:r>
            <a:r>
              <a:rPr lang="en-US" sz="2600" dirty="0"/>
              <a:t>practices of transformational leadership as headings</a:t>
            </a:r>
          </a:p>
          <a:p>
            <a:pPr marL="347663" indent="-173038">
              <a:spcAft>
                <a:spcPts val="600"/>
              </a:spcAft>
            </a:pPr>
            <a:r>
              <a:rPr lang="en-US" sz="2600" dirty="0" smtClean="0"/>
              <a:t>Within </a:t>
            </a:r>
            <a:r>
              <a:rPr lang="en-US" sz="2600" dirty="0"/>
              <a:t>each heading identify how transformational </a:t>
            </a:r>
            <a:r>
              <a:rPr lang="en-US" sz="2600" dirty="0" smtClean="0"/>
              <a:t>leadership </a:t>
            </a:r>
            <a:r>
              <a:rPr lang="en-US" sz="2600" dirty="0"/>
              <a:t>could solve the problem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976" y="990600"/>
            <a:ext cx="3233224"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601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128016"/>
            <a:ext cx="7315200" cy="990600"/>
          </a:xfrm>
        </p:spPr>
        <p:txBody>
          <a:bodyPr/>
          <a:lstStyle/>
          <a:p>
            <a:r>
              <a:rPr lang="en-US" dirty="0"/>
              <a:t>Leadership </a:t>
            </a:r>
            <a:r>
              <a:rPr lang="en-US" dirty="0" smtClean="0"/>
              <a:t>Plan</a:t>
            </a:r>
            <a:endParaRPr lang="en-CA" dirty="0"/>
          </a:p>
        </p:txBody>
      </p:sp>
      <p:sp>
        <p:nvSpPr>
          <p:cNvPr id="3" name="Content Placeholder 2"/>
          <p:cNvSpPr>
            <a:spLocks noGrp="1"/>
          </p:cNvSpPr>
          <p:nvPr>
            <p:ph idx="1"/>
          </p:nvPr>
        </p:nvSpPr>
        <p:spPr>
          <a:xfrm>
            <a:off x="694944" y="865632"/>
            <a:ext cx="8001000" cy="4953000"/>
          </a:xfrm>
        </p:spPr>
        <p:txBody>
          <a:bodyPr>
            <a:normAutofit/>
          </a:bodyPr>
          <a:lstStyle/>
          <a:p>
            <a:pPr marL="0" indent="0">
              <a:buNone/>
            </a:pPr>
            <a:r>
              <a:rPr lang="en-US" sz="2900" dirty="0" smtClean="0"/>
              <a:t>Using </a:t>
            </a:r>
            <a:r>
              <a:rPr lang="en-US" sz="2900" dirty="0"/>
              <a:t>the Canadian Nurses’ Organization (CNO) </a:t>
            </a:r>
            <a:r>
              <a:rPr lang="en-US" sz="2900" dirty="0" smtClean="0"/>
              <a:t>tool, </a:t>
            </a:r>
            <a:r>
              <a:rPr lang="en-US" sz="2900" dirty="0"/>
              <a:t>develop a leadership plan </a:t>
            </a:r>
            <a:r>
              <a:rPr lang="en-US" sz="2900" dirty="0" smtClean="0"/>
              <a:t>to review </a:t>
            </a:r>
            <a:r>
              <a:rPr lang="en-US" sz="2900" dirty="0"/>
              <a:t>with your administrator.</a:t>
            </a:r>
          </a:p>
          <a:p>
            <a:pPr marL="0" indent="0">
              <a:buNone/>
            </a:pPr>
            <a:endParaRPr lang="en-US" sz="2800" dirty="0" smtClean="0"/>
          </a:p>
          <a:p>
            <a:pPr marL="0" indent="0">
              <a:spcAft>
                <a:spcPts val="600"/>
              </a:spcAft>
              <a:buNone/>
            </a:pPr>
            <a:r>
              <a:rPr lang="en-US" dirty="0" smtClean="0"/>
              <a:t>CNO </a:t>
            </a:r>
            <a:r>
              <a:rPr lang="en-US" dirty="0"/>
              <a:t>resources for developing SMART learning goals:</a:t>
            </a:r>
          </a:p>
          <a:p>
            <a:pPr marL="0" indent="0">
              <a:spcAft>
                <a:spcPts val="600"/>
              </a:spcAft>
              <a:buNone/>
            </a:pPr>
            <a:r>
              <a:rPr lang="en-US" sz="2000" dirty="0">
                <a:hlinkClick r:id="rId3"/>
              </a:rPr>
              <a:t>https://www.cno.org/globalassets/docs/qa/developingsmartgoals.pdf</a:t>
            </a:r>
            <a:endParaRPr lang="en-US" sz="2000" dirty="0"/>
          </a:p>
          <a:p>
            <a:pPr marL="0" indent="0">
              <a:spcAft>
                <a:spcPts val="600"/>
              </a:spcAft>
              <a:buNone/>
            </a:pPr>
            <a:r>
              <a:rPr lang="en-US" sz="2000" dirty="0">
                <a:hlinkClick r:id="rId4"/>
              </a:rPr>
              <a:t>http://www.cno.org/en/myqa/qa-resources/are-your-learning-goals-smart/</a:t>
            </a:r>
            <a:endParaRPr lang="en-US" sz="2000" dirty="0"/>
          </a:p>
          <a:p>
            <a:endParaRPr lang="en-US" dirty="0"/>
          </a:p>
        </p:txBody>
      </p:sp>
    </p:spTree>
    <p:extLst>
      <p:ext uri="{BB962C8B-B14F-4D97-AF65-F5344CB8AC3E}">
        <p14:creationId xmlns:p14="http://schemas.microsoft.com/office/powerpoint/2010/main" val="169108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6992"/>
            <a:ext cx="7543800" cy="762000"/>
          </a:xfrm>
        </p:spPr>
        <p:txBody>
          <a:bodyPr>
            <a:normAutofit/>
          </a:bodyPr>
          <a:lstStyle/>
          <a:p>
            <a:r>
              <a:rPr lang="en-US" sz="3200" dirty="0"/>
              <a:t>References</a:t>
            </a:r>
            <a:endParaRPr lang="en-CA" sz="3200" dirty="0"/>
          </a:p>
        </p:txBody>
      </p:sp>
      <p:sp>
        <p:nvSpPr>
          <p:cNvPr id="3" name="Content Placeholder 2"/>
          <p:cNvSpPr>
            <a:spLocks noGrp="1"/>
          </p:cNvSpPr>
          <p:nvPr>
            <p:ph idx="1"/>
          </p:nvPr>
        </p:nvSpPr>
        <p:spPr>
          <a:xfrm>
            <a:off x="609600" y="941832"/>
            <a:ext cx="8077200" cy="5181600"/>
          </a:xfrm>
        </p:spPr>
        <p:txBody>
          <a:bodyPr>
            <a:normAutofit fontScale="92500"/>
          </a:bodyPr>
          <a:lstStyle/>
          <a:p>
            <a:pPr marL="0" indent="0">
              <a:buNone/>
            </a:pPr>
            <a:r>
              <a:rPr lang="en-CA" sz="2200" dirty="0" smtClean="0"/>
              <a:t>C</a:t>
            </a:r>
            <a:r>
              <a:rPr lang="en-CA" sz="2200" dirty="0" smtClean="0"/>
              <a:t>anadian </a:t>
            </a:r>
            <a:r>
              <a:rPr lang="en-CA" sz="2200" dirty="0"/>
              <a:t>Nurses Organization, (2014). </a:t>
            </a:r>
            <a:r>
              <a:rPr lang="en-CA" sz="2200" i="1" dirty="0"/>
              <a:t>Developing SMART Learning Goals</a:t>
            </a:r>
            <a:r>
              <a:rPr lang="en-CA" sz="2200" dirty="0"/>
              <a:t>. Retrieved: from</a:t>
            </a:r>
          </a:p>
          <a:p>
            <a:pPr marL="0" indent="0">
              <a:buNone/>
            </a:pPr>
            <a:r>
              <a:rPr lang="en-CA" sz="2200" i="1" dirty="0">
                <a:hlinkClick r:id="rId3"/>
              </a:rPr>
              <a:t>https://www.</a:t>
            </a:r>
            <a:r>
              <a:rPr lang="en-CA" sz="2200" b="1" i="1" dirty="0">
                <a:hlinkClick r:id="rId3"/>
              </a:rPr>
              <a:t>cno</a:t>
            </a:r>
            <a:r>
              <a:rPr lang="en-CA" sz="2200" i="1" dirty="0">
                <a:hlinkClick r:id="rId3"/>
              </a:rPr>
              <a:t>.org/globalassets/docs/qa/developing</a:t>
            </a:r>
            <a:r>
              <a:rPr lang="en-CA" sz="2200" b="1" i="1" dirty="0">
                <a:hlinkClick r:id="rId3"/>
              </a:rPr>
              <a:t>smartgoals</a:t>
            </a:r>
            <a:r>
              <a:rPr lang="en-CA" sz="2200" i="1" dirty="0">
                <a:hlinkClick r:id="rId3"/>
              </a:rPr>
              <a:t>.pdf</a:t>
            </a:r>
            <a:endParaRPr lang="en-CA" sz="2200" i="1" dirty="0"/>
          </a:p>
          <a:p>
            <a:pPr marL="0" indent="0">
              <a:buNone/>
            </a:pPr>
            <a:endParaRPr lang="en-US" sz="2200" i="1" dirty="0"/>
          </a:p>
          <a:p>
            <a:pPr marL="0" indent="0">
              <a:buNone/>
            </a:pPr>
            <a:r>
              <a:rPr lang="en-US" sz="2200" dirty="0"/>
              <a:t>Ellis, K. (2012). Registered Nurses’ Association of Ontario :</a:t>
            </a:r>
            <a:r>
              <a:rPr lang="en-US" sz="2200" i="1" dirty="0"/>
              <a:t> Every Nurse a Leader Workshop. </a:t>
            </a:r>
            <a:r>
              <a:rPr lang="en-US" sz="2200" dirty="0"/>
              <a:t>Toronto, ON.</a:t>
            </a:r>
          </a:p>
          <a:p>
            <a:pPr marL="0" lvl="0" indent="0">
              <a:spcBef>
                <a:spcPts val="0"/>
              </a:spcBef>
              <a:buClrTx/>
              <a:buNone/>
              <a:defRPr/>
            </a:pPr>
            <a:endParaRPr lang="en-CA" sz="2200" dirty="0"/>
          </a:p>
          <a:p>
            <a:pPr marL="0" lvl="0" indent="0">
              <a:spcBef>
                <a:spcPts val="0"/>
              </a:spcBef>
              <a:buClrTx/>
              <a:buNone/>
              <a:defRPr/>
            </a:pPr>
            <a:r>
              <a:rPr lang="en-CA" sz="2200" dirty="0"/>
              <a:t>Gottlieb, L. N., Gottlieb, B., &amp; Shamian, J. (2012). Principles of strengths-based nursing leadership for strengths-based nursing care: a new paradigm for nursing and healthcare for the 21st century. </a:t>
            </a:r>
            <a:r>
              <a:rPr lang="en-CA" sz="2200" i="1" dirty="0"/>
              <a:t>Nursing Leadership (Toronto, Ont.)</a:t>
            </a:r>
            <a:r>
              <a:rPr lang="en-CA" sz="2200" dirty="0"/>
              <a:t>, </a:t>
            </a:r>
            <a:r>
              <a:rPr lang="en-CA" sz="2200" i="1" dirty="0"/>
              <a:t>25</a:t>
            </a:r>
            <a:r>
              <a:rPr lang="en-CA" sz="2200" dirty="0"/>
              <a:t>(2), 38-50. Retrieved from:</a:t>
            </a:r>
          </a:p>
          <a:p>
            <a:pPr marL="0" indent="0">
              <a:buNone/>
            </a:pPr>
            <a:r>
              <a:rPr lang="en-CA" sz="2200" dirty="0">
                <a:hlinkClick r:id="rId4"/>
              </a:rPr>
              <a:t>http://www.longwoods.com/content/22960</a:t>
            </a:r>
            <a:endParaRPr lang="en-CA" sz="2200" dirty="0"/>
          </a:p>
          <a:p>
            <a:pPr marL="0" indent="0">
              <a:buNone/>
            </a:pPr>
            <a:endParaRPr lang="en-US" sz="2200" dirty="0"/>
          </a:p>
          <a:p>
            <a:pPr marL="0" indent="0">
              <a:buNone/>
            </a:pPr>
            <a:r>
              <a:rPr lang="en-US" sz="2200" dirty="0"/>
              <a:t>MacPhee, M. (2015). </a:t>
            </a:r>
            <a:r>
              <a:rPr lang="en-US" sz="2200" i="1" dirty="0"/>
              <a:t>Leading, Managing, and Following. </a:t>
            </a:r>
            <a:r>
              <a:rPr lang="en-US" sz="2200" dirty="0"/>
              <a:t>In Yoder-Wise, P.</a:t>
            </a:r>
            <a:r>
              <a:rPr lang="en-US" sz="2200" i="1" dirty="0"/>
              <a:t> Leading and Managing in Canadian Nursing, </a:t>
            </a:r>
            <a:r>
              <a:rPr lang="en-US" sz="2200" dirty="0"/>
              <a:t>pp. 5-22. Toronto: Elsevier</a:t>
            </a:r>
            <a:r>
              <a:rPr lang="en-US" dirty="0"/>
              <a:t>.</a:t>
            </a:r>
            <a:endParaRPr lang="en-CA" i="1" dirty="0"/>
          </a:p>
          <a:p>
            <a:pPr marL="0" indent="0">
              <a:buNone/>
            </a:pPr>
            <a:endParaRPr lang="en-CA" i="1" dirty="0"/>
          </a:p>
          <a:p>
            <a:pPr marL="0" indent="0">
              <a:buNone/>
            </a:pPr>
            <a:endParaRPr lang="en-CA" dirty="0"/>
          </a:p>
        </p:txBody>
      </p:sp>
    </p:spTree>
    <p:extLst>
      <p:ext uri="{BB962C8B-B14F-4D97-AF65-F5344CB8AC3E}">
        <p14:creationId xmlns:p14="http://schemas.microsoft.com/office/powerpoint/2010/main" val="26891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96" y="277368"/>
            <a:ext cx="7543800" cy="838200"/>
          </a:xfrm>
        </p:spPr>
        <p:txBody>
          <a:bodyPr>
            <a:normAutofit/>
          </a:bodyPr>
          <a:lstStyle/>
          <a:p>
            <a:r>
              <a:rPr lang="en-US" sz="3200" dirty="0"/>
              <a:t>References</a:t>
            </a:r>
            <a:endParaRPr lang="en-CA" sz="3200" dirty="0"/>
          </a:p>
        </p:txBody>
      </p:sp>
      <p:sp>
        <p:nvSpPr>
          <p:cNvPr id="3" name="Content Placeholder 2"/>
          <p:cNvSpPr>
            <a:spLocks noGrp="1"/>
          </p:cNvSpPr>
          <p:nvPr>
            <p:ph idx="1"/>
          </p:nvPr>
        </p:nvSpPr>
        <p:spPr>
          <a:xfrm>
            <a:off x="685800" y="658368"/>
            <a:ext cx="7924800" cy="4953000"/>
          </a:xfrm>
        </p:spPr>
        <p:txBody>
          <a:bodyPr>
            <a:normAutofit fontScale="70000" lnSpcReduction="20000"/>
          </a:bodyPr>
          <a:lstStyle/>
          <a:p>
            <a:pPr marL="0" indent="0">
              <a:buNone/>
            </a:pPr>
            <a:endParaRPr lang="en-CA" dirty="0">
              <a:solidFill>
                <a:schemeClr val="tx1"/>
              </a:solidFill>
            </a:endParaRPr>
          </a:p>
          <a:p>
            <a:pPr marL="0" indent="0">
              <a:buNone/>
            </a:pPr>
            <a:r>
              <a:rPr lang="en-CA" dirty="0">
                <a:solidFill>
                  <a:schemeClr val="tx1"/>
                </a:solidFill>
              </a:rPr>
              <a:t>Lewicki, R., &amp; Bunker, B. (1996). </a:t>
            </a:r>
            <a:r>
              <a:rPr lang="en-CA" i="1" dirty="0">
                <a:solidFill>
                  <a:schemeClr val="tx1"/>
                </a:solidFill>
              </a:rPr>
              <a:t>Developing and maintaining trust in work relationships</a:t>
            </a:r>
            <a:r>
              <a:rPr lang="en-CA" dirty="0">
                <a:solidFill>
                  <a:schemeClr val="tx1"/>
                </a:solidFill>
              </a:rPr>
              <a:t>. In Kramer, R.N., Tyler T.R. (Eds.), </a:t>
            </a:r>
            <a:r>
              <a:rPr lang="en-CA" i="1" dirty="0">
                <a:solidFill>
                  <a:schemeClr val="tx1"/>
                </a:solidFill>
              </a:rPr>
              <a:t>Trust in organizations: Frontiers in theory and research</a:t>
            </a:r>
            <a:r>
              <a:rPr lang="en-CA" dirty="0">
                <a:solidFill>
                  <a:schemeClr val="tx1"/>
                </a:solidFill>
              </a:rPr>
              <a:t>, pp. 114-139. Thousand Oaks, CA: Sage.</a:t>
            </a:r>
          </a:p>
          <a:p>
            <a:pPr marL="0" indent="0">
              <a:buNone/>
            </a:pPr>
            <a:endParaRPr lang="en-US" dirty="0"/>
          </a:p>
          <a:p>
            <a:pPr marL="0" indent="0">
              <a:buNone/>
            </a:pPr>
            <a:r>
              <a:rPr lang="en-US" dirty="0"/>
              <a:t>Rodwell, C.M. (1996). An analysis of the concept of empowerment. </a:t>
            </a:r>
            <a:r>
              <a:rPr lang="en-US" i="1" dirty="0"/>
              <a:t>Journal of Advanced Nursing, 23</a:t>
            </a:r>
            <a:r>
              <a:rPr lang="en-US" dirty="0"/>
              <a:t>(2), 215-421.</a:t>
            </a:r>
            <a:endParaRPr lang="en-CA" dirty="0"/>
          </a:p>
          <a:p>
            <a:pPr marL="0" indent="0">
              <a:buNone/>
            </a:pPr>
            <a:endParaRPr lang="en-US" dirty="0"/>
          </a:p>
          <a:p>
            <a:pPr marL="0" indent="0">
              <a:buNone/>
            </a:pPr>
            <a:r>
              <a:rPr lang="en-US" dirty="0"/>
              <a:t>Registered Nurses’ Association of Ontario, (2013). </a:t>
            </a:r>
            <a:r>
              <a:rPr lang="en-US" i="1" dirty="0"/>
              <a:t>Developing and Sustaining Nursing Leadership Best Practice Guidelines. </a:t>
            </a:r>
            <a:r>
              <a:rPr lang="en-US" dirty="0"/>
              <a:t>Retrieved from: http://rnao.ca/bpg/guidelines/developing-and-sustaining-nursing-leadership</a:t>
            </a:r>
          </a:p>
          <a:p>
            <a:pPr marL="0" indent="0">
              <a:buNone/>
            </a:pPr>
            <a:endParaRPr lang="en-US" dirty="0"/>
          </a:p>
          <a:p>
            <a:pPr marL="0" indent="0">
              <a:buNone/>
            </a:pPr>
            <a:r>
              <a:rPr lang="en-US" dirty="0"/>
              <a:t>Registered Nurses’ Association of Ontario, (2014). </a:t>
            </a:r>
            <a:r>
              <a:rPr lang="en-US" i="1" dirty="0"/>
              <a:t>Developing and Sustaining Nursing Leadership: Tips and Tools.</a:t>
            </a:r>
            <a:r>
              <a:rPr lang="en-US" dirty="0"/>
              <a:t> Retrieved from: </a:t>
            </a:r>
            <a:r>
              <a:rPr lang="en-US" dirty="0">
                <a:hlinkClick r:id="rId2"/>
              </a:rPr>
              <a:t>http://rnao.ca/sites/rnao-ca/files/LEADERSHIP_16.5_x_8.5_WEB_0.pdf</a:t>
            </a:r>
            <a:endParaRPr lang="en-US"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183773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0" y="5334000"/>
            <a:ext cx="2895599" cy="838200"/>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3800" kern="1200" cap="all">
                <a:solidFill>
                  <a:srgbClr val="F27528"/>
                </a:solidFill>
                <a:latin typeface="+mj-lt"/>
                <a:ea typeface="+mj-ea"/>
                <a:cs typeface="+mj-cs"/>
              </a:defRPr>
            </a:lvl1pPr>
          </a:lstStyle>
          <a:p>
            <a:r>
              <a:rPr lang="en-US" sz="4400" smtClean="0">
                <a:solidFill>
                  <a:srgbClr val="0070C0"/>
                </a:solidFill>
              </a:rPr>
              <a:t>Let’s Review</a:t>
            </a:r>
            <a:endParaRPr lang="en-CA" sz="4400" dirty="0">
              <a:solidFill>
                <a:srgbClr val="0070C0"/>
              </a:solidFill>
            </a:endParaRPr>
          </a:p>
        </p:txBody>
      </p:sp>
      <p:sp>
        <p:nvSpPr>
          <p:cNvPr id="5" name="Content Placeholder 6"/>
          <p:cNvSpPr txBox="1">
            <a:spLocks/>
          </p:cNvSpPr>
          <p:nvPr/>
        </p:nvSpPr>
        <p:spPr>
          <a:xfrm>
            <a:off x="3710866" y="457200"/>
            <a:ext cx="4594934" cy="55626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1200"/>
              </a:spcAft>
              <a:buFont typeface="+mj-lt"/>
              <a:buAutoNum type="arabicPeriod"/>
            </a:pPr>
            <a:endParaRPr lang="en-US" smtClean="0"/>
          </a:p>
          <a:p>
            <a:pPr marL="457200" indent="-457200">
              <a:spcAft>
                <a:spcPts val="1200"/>
              </a:spcAft>
              <a:buFont typeface="+mj-lt"/>
              <a:buAutoNum type="arabicPeriod"/>
            </a:pPr>
            <a:r>
              <a:rPr lang="en-US" smtClean="0"/>
              <a:t>Building trust and relationships</a:t>
            </a:r>
          </a:p>
          <a:p>
            <a:pPr marL="457200" indent="-457200">
              <a:spcAft>
                <a:spcPts val="1200"/>
              </a:spcAft>
              <a:buFont typeface="+mj-lt"/>
              <a:buAutoNum type="arabicPeriod"/>
            </a:pPr>
            <a:r>
              <a:rPr lang="en-US" smtClean="0"/>
              <a:t>Creating empowering environments</a:t>
            </a:r>
          </a:p>
          <a:p>
            <a:pPr marL="457200" indent="-457200">
              <a:spcAft>
                <a:spcPts val="1200"/>
              </a:spcAft>
              <a:buFont typeface="+mj-lt"/>
              <a:buAutoNum type="arabicPeriod"/>
            </a:pPr>
            <a:r>
              <a:rPr lang="en-US" smtClean="0"/>
              <a:t>Nurse leaders create an environment that supports knowledge development and integration</a:t>
            </a:r>
          </a:p>
          <a:p>
            <a:pPr marL="457200" indent="-457200">
              <a:spcAft>
                <a:spcPts val="1200"/>
              </a:spcAft>
              <a:buFont typeface="+mj-lt"/>
              <a:buAutoNum type="arabicPeriod"/>
            </a:pPr>
            <a:r>
              <a:rPr lang="en-US" smtClean="0"/>
              <a:t>Nurses lead and sustain change</a:t>
            </a:r>
          </a:p>
          <a:p>
            <a:pPr marL="457200" indent="-457200">
              <a:spcAft>
                <a:spcPts val="1200"/>
              </a:spcAft>
              <a:buFont typeface="+mj-lt"/>
              <a:buAutoNum type="arabicPeriod"/>
            </a:pPr>
            <a:r>
              <a:rPr lang="en-US" smtClean="0"/>
              <a:t>Leaders balance competing values/priorities</a:t>
            </a:r>
          </a:p>
          <a:p>
            <a:pPr marL="0" indent="0">
              <a:buFont typeface="Arial"/>
              <a:buNone/>
            </a:pPr>
            <a:endParaRPr lang="en-US" smtClean="0"/>
          </a:p>
          <a:p>
            <a:pPr marL="457200" indent="-457200">
              <a:buFont typeface="+mj-lt"/>
              <a:buAutoNum type="arabicPeriod"/>
            </a:pPr>
            <a:endParaRPr lang="en-CA" dirty="0"/>
          </a:p>
        </p:txBody>
      </p:sp>
      <p:sp>
        <p:nvSpPr>
          <p:cNvPr id="6" name="Text Placeholder 7"/>
          <p:cNvSpPr txBox="1">
            <a:spLocks/>
          </p:cNvSpPr>
          <p:nvPr/>
        </p:nvSpPr>
        <p:spPr>
          <a:xfrm>
            <a:off x="762001" y="457200"/>
            <a:ext cx="2590799" cy="411480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rPr>
              <a:t>Five practices of transformational leadership</a:t>
            </a:r>
          </a:p>
          <a:p>
            <a:endParaRPr lang="en-CA" dirty="0"/>
          </a:p>
        </p:txBody>
      </p:sp>
    </p:spTree>
    <p:extLst>
      <p:ext uri="{BB962C8B-B14F-4D97-AF65-F5344CB8AC3E}">
        <p14:creationId xmlns:p14="http://schemas.microsoft.com/office/powerpoint/2010/main" val="86986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67968"/>
            <a:ext cx="7924800" cy="3925824"/>
          </a:xfrm>
        </p:spPr>
        <p:txBody>
          <a:bodyPr>
            <a:normAutofit/>
          </a:bodyPr>
          <a:lstStyle/>
          <a:p>
            <a:r>
              <a:rPr lang="en-US" sz="2800" b="1" i="1" dirty="0">
                <a:solidFill>
                  <a:srgbClr val="FF0000"/>
                </a:solidFill>
              </a:rPr>
              <a:t>What type of leader are you? </a:t>
            </a:r>
          </a:p>
          <a:p>
            <a:pPr marL="0" indent="0">
              <a:buNone/>
            </a:pPr>
            <a:endParaRPr lang="en-US" sz="2800" b="1" i="1" dirty="0">
              <a:solidFill>
                <a:srgbClr val="FF0000"/>
              </a:solidFill>
            </a:endParaRPr>
          </a:p>
          <a:p>
            <a:r>
              <a:rPr lang="en-US" sz="2800" b="1" i="1" dirty="0">
                <a:solidFill>
                  <a:srgbClr val="FF0000"/>
                </a:solidFill>
              </a:rPr>
              <a:t>What type of leader have you worked with?</a:t>
            </a:r>
          </a:p>
          <a:p>
            <a:pPr marL="0" indent="0">
              <a:buNone/>
            </a:pPr>
            <a:endParaRPr lang="en-US" sz="2800" b="1" i="1" dirty="0">
              <a:solidFill>
                <a:srgbClr val="FF0000"/>
              </a:solidFill>
            </a:endParaRPr>
          </a:p>
          <a:p>
            <a:r>
              <a:rPr lang="en-US" sz="2800" b="1" i="1" dirty="0">
                <a:solidFill>
                  <a:srgbClr val="FF0000"/>
                </a:solidFill>
              </a:rPr>
              <a:t>How do you adapt to different leaders styles?</a:t>
            </a:r>
          </a:p>
          <a:p>
            <a:pPr marL="0" indent="0">
              <a:buNone/>
            </a:pPr>
            <a:endParaRPr lang="en-US" sz="2800" b="1" i="1" dirty="0">
              <a:solidFill>
                <a:srgbClr val="FF0000"/>
              </a:solidFill>
            </a:endParaRPr>
          </a:p>
          <a:p>
            <a:r>
              <a:rPr lang="en-US" sz="2800" b="1" i="1" dirty="0">
                <a:solidFill>
                  <a:srgbClr val="FF0000"/>
                </a:solidFill>
              </a:rPr>
              <a:t>Why do you have to adapt?</a:t>
            </a:r>
          </a:p>
          <a:p>
            <a:pPr marL="0" indent="0">
              <a:buNone/>
            </a:pPr>
            <a:endParaRPr lang="en-US" sz="2800" b="1" i="1" dirty="0">
              <a:solidFill>
                <a:srgbClr val="FF0000"/>
              </a:solidFill>
            </a:endParaRPr>
          </a:p>
        </p:txBody>
      </p:sp>
    </p:spTree>
    <p:extLst>
      <p:ext uri="{BB962C8B-B14F-4D97-AF65-F5344CB8AC3E}">
        <p14:creationId xmlns:p14="http://schemas.microsoft.com/office/powerpoint/2010/main" val="237773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
            <a:ext cx="6781800" cy="1371600"/>
          </a:xfrm>
        </p:spPr>
        <p:txBody>
          <a:bodyPr>
            <a:normAutofit/>
          </a:bodyPr>
          <a:lstStyle/>
          <a:p>
            <a:r>
              <a:rPr lang="en-US" dirty="0"/>
              <a:t> How to </a:t>
            </a:r>
            <a:r>
              <a:rPr lang="en-US" dirty="0" smtClean="0"/>
              <a:t>Build  </a:t>
            </a:r>
            <a:r>
              <a:rPr lang="en-US" dirty="0"/>
              <a:t>T</a:t>
            </a:r>
            <a:r>
              <a:rPr lang="en-US" dirty="0" smtClean="0"/>
              <a:t>rust</a:t>
            </a:r>
            <a:endParaRPr lang="en-CA" sz="2000" dirty="0"/>
          </a:p>
        </p:txBody>
      </p:sp>
      <p:sp>
        <p:nvSpPr>
          <p:cNvPr id="2" name="Content Placeholder 1"/>
          <p:cNvSpPr>
            <a:spLocks noGrp="1"/>
          </p:cNvSpPr>
          <p:nvPr>
            <p:ph idx="1"/>
          </p:nvPr>
        </p:nvSpPr>
        <p:spPr>
          <a:xfrm>
            <a:off x="762000" y="1036320"/>
            <a:ext cx="8153400" cy="4419600"/>
          </a:xfrm>
        </p:spPr>
        <p:txBody>
          <a:bodyPr>
            <a:normAutofit fontScale="92500" lnSpcReduction="20000"/>
          </a:bodyPr>
          <a:lstStyle/>
          <a:p>
            <a:pPr>
              <a:spcAft>
                <a:spcPts val="600"/>
              </a:spcAft>
            </a:pPr>
            <a:r>
              <a:rPr lang="en-US" i="1" dirty="0"/>
              <a:t>Share values and goals openly</a:t>
            </a:r>
          </a:p>
          <a:p>
            <a:pPr>
              <a:spcAft>
                <a:spcPts val="600"/>
              </a:spcAft>
            </a:pPr>
            <a:r>
              <a:rPr lang="en-US" i="1" dirty="0"/>
              <a:t>Listen without judgment or criticism</a:t>
            </a:r>
          </a:p>
          <a:p>
            <a:pPr>
              <a:spcAft>
                <a:spcPts val="600"/>
              </a:spcAft>
            </a:pPr>
            <a:r>
              <a:rPr lang="en-US" i="1" dirty="0"/>
              <a:t>Communicate and provide personal contact with residents</a:t>
            </a:r>
          </a:p>
          <a:p>
            <a:pPr>
              <a:spcAft>
                <a:spcPts val="600"/>
              </a:spcAft>
            </a:pPr>
            <a:r>
              <a:rPr lang="en-US" i="1" dirty="0"/>
              <a:t>Maintain visibility and accessibility with others</a:t>
            </a:r>
          </a:p>
          <a:p>
            <a:pPr>
              <a:spcAft>
                <a:spcPts val="600"/>
              </a:spcAft>
            </a:pPr>
            <a:r>
              <a:rPr lang="en-US" i="1" dirty="0"/>
              <a:t>Acknowledge &amp; address conflict as it arises</a:t>
            </a:r>
          </a:p>
          <a:p>
            <a:pPr>
              <a:spcAft>
                <a:spcPts val="600"/>
              </a:spcAft>
            </a:pPr>
            <a:r>
              <a:rPr lang="en-US" i="1" dirty="0"/>
              <a:t>Explore uncertainty and fear</a:t>
            </a:r>
          </a:p>
          <a:p>
            <a:pPr>
              <a:spcAft>
                <a:spcPts val="600"/>
              </a:spcAft>
            </a:pPr>
            <a:r>
              <a:rPr lang="en-US" i="1" dirty="0"/>
              <a:t>Give and receive help and </a:t>
            </a:r>
            <a:r>
              <a:rPr lang="en-US" i="1" dirty="0" smtClean="0"/>
              <a:t>assistance</a:t>
            </a:r>
            <a:endParaRPr lang="en-US" i="1" dirty="0"/>
          </a:p>
          <a:p>
            <a:pPr algn="r"/>
            <a:endParaRPr lang="en-US" sz="2000" i="1" dirty="0"/>
          </a:p>
          <a:p>
            <a:pPr marL="0" indent="0" algn="r">
              <a:buNone/>
            </a:pPr>
            <a:r>
              <a:rPr lang="en-US" sz="2000" dirty="0"/>
              <a:t>Ellis, K. (2012). </a:t>
            </a:r>
            <a:r>
              <a:rPr lang="en-US" sz="2000" i="1" dirty="0"/>
              <a:t>Every Nurse a Leader Workshop</a:t>
            </a:r>
            <a:r>
              <a:rPr lang="en-US" sz="2000" dirty="0"/>
              <a:t>. RNAO, Toronto, ON.</a:t>
            </a:r>
            <a:endParaRPr lang="en-CA" sz="2000" dirty="0"/>
          </a:p>
        </p:txBody>
      </p:sp>
    </p:spTree>
    <p:extLst>
      <p:ext uri="{BB962C8B-B14F-4D97-AF65-F5344CB8AC3E}">
        <p14:creationId xmlns:p14="http://schemas.microsoft.com/office/powerpoint/2010/main" val="59083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a:t>
            </a:r>
            <a:r>
              <a:rPr lang="en-US" dirty="0" smtClean="0"/>
              <a:t>Trust </a:t>
            </a:r>
            <a:r>
              <a:rPr lang="en-US" dirty="0"/>
              <a:t>is </a:t>
            </a:r>
            <a:r>
              <a:rPr lang="en-US" dirty="0" smtClean="0"/>
              <a:t>Lost</a:t>
            </a:r>
            <a:endParaRPr lang="en-CA" sz="1800" dirty="0"/>
          </a:p>
        </p:txBody>
      </p:sp>
      <p:sp>
        <p:nvSpPr>
          <p:cNvPr id="2" name="Content Placeholder 1"/>
          <p:cNvSpPr>
            <a:spLocks noGrp="1"/>
          </p:cNvSpPr>
          <p:nvPr>
            <p:ph idx="1"/>
          </p:nvPr>
        </p:nvSpPr>
        <p:spPr>
          <a:xfrm>
            <a:off x="762000" y="1094232"/>
            <a:ext cx="4800600" cy="5105400"/>
          </a:xfrm>
        </p:spPr>
        <p:txBody>
          <a:bodyPr>
            <a:normAutofit/>
          </a:bodyPr>
          <a:lstStyle/>
          <a:p>
            <a:pPr>
              <a:spcAft>
                <a:spcPts val="600"/>
              </a:spcAft>
            </a:pPr>
            <a:r>
              <a:rPr lang="en-US" sz="2800" dirty="0"/>
              <a:t>Act/speak inconsistently</a:t>
            </a:r>
          </a:p>
          <a:p>
            <a:pPr>
              <a:spcAft>
                <a:spcPts val="600"/>
              </a:spcAft>
            </a:pPr>
            <a:r>
              <a:rPr lang="en-US" sz="2800" dirty="0"/>
              <a:t>Seek personal not shared gain</a:t>
            </a:r>
          </a:p>
          <a:p>
            <a:pPr>
              <a:spcAft>
                <a:spcPts val="600"/>
              </a:spcAft>
            </a:pPr>
            <a:r>
              <a:rPr lang="en-US" sz="2800" dirty="0"/>
              <a:t>Withhold information</a:t>
            </a:r>
          </a:p>
          <a:p>
            <a:pPr>
              <a:spcAft>
                <a:spcPts val="600"/>
              </a:spcAft>
            </a:pPr>
            <a:r>
              <a:rPr lang="en-US" sz="2800" dirty="0"/>
              <a:t>Lie or tell half-truths</a:t>
            </a:r>
          </a:p>
          <a:p>
            <a:pPr>
              <a:spcAft>
                <a:spcPts val="600"/>
              </a:spcAft>
            </a:pPr>
            <a:r>
              <a:rPr lang="en-US" sz="2800" dirty="0"/>
              <a:t>Be close-minded     </a:t>
            </a:r>
            <a:endParaRPr lang="en-US" sz="2800" dirty="0" smtClean="0"/>
          </a:p>
          <a:p>
            <a:pPr marL="0" indent="0">
              <a:buNone/>
            </a:pPr>
            <a:endParaRPr lang="en-US" sz="2800" i="1" dirty="0"/>
          </a:p>
          <a:p>
            <a:pPr marL="0" indent="0" algn="r">
              <a:buNone/>
            </a:pPr>
            <a:r>
              <a:rPr lang="en-US" i="1" dirty="0" smtClean="0"/>
              <a:t>(</a:t>
            </a:r>
            <a:r>
              <a:rPr lang="en-US" i="1" dirty="0"/>
              <a:t>Lewicki &amp; Bunker, 1996</a:t>
            </a:r>
            <a:r>
              <a:rPr lang="en-US" i="1" dirty="0" smtClean="0"/>
              <a:t>)</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832" y="533400"/>
            <a:ext cx="27527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49" y="3695700"/>
            <a:ext cx="12096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88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How to </a:t>
            </a:r>
            <a:r>
              <a:rPr lang="en-US" dirty="0" smtClean="0"/>
              <a:t>Repair </a:t>
            </a:r>
            <a:r>
              <a:rPr lang="en-US" dirty="0"/>
              <a:t>L</a:t>
            </a:r>
            <a:r>
              <a:rPr lang="en-US" dirty="0" smtClean="0"/>
              <a:t>ost </a:t>
            </a:r>
            <a:r>
              <a:rPr lang="en-US" dirty="0"/>
              <a:t>T</a:t>
            </a:r>
            <a:r>
              <a:rPr lang="en-US" dirty="0" smtClean="0"/>
              <a:t>rust</a:t>
            </a:r>
            <a:endParaRPr lang="en-CA" dirty="0"/>
          </a:p>
        </p:txBody>
      </p:sp>
      <p:sp>
        <p:nvSpPr>
          <p:cNvPr id="2" name="Content Placeholder 1"/>
          <p:cNvSpPr>
            <a:spLocks noGrp="1"/>
          </p:cNvSpPr>
          <p:nvPr>
            <p:ph idx="1"/>
          </p:nvPr>
        </p:nvSpPr>
        <p:spPr>
          <a:xfrm>
            <a:off x="685800" y="1176528"/>
            <a:ext cx="6477000" cy="4343400"/>
          </a:xfrm>
        </p:spPr>
        <p:txBody>
          <a:bodyPr>
            <a:normAutofit/>
          </a:bodyPr>
          <a:lstStyle/>
          <a:p>
            <a:pPr>
              <a:spcAft>
                <a:spcPts val="1200"/>
              </a:spcAft>
            </a:pPr>
            <a:r>
              <a:rPr lang="en-US" sz="2400" dirty="0"/>
              <a:t>Acknowledge trust been broken</a:t>
            </a:r>
          </a:p>
          <a:p>
            <a:pPr>
              <a:spcAft>
                <a:spcPts val="1200"/>
              </a:spcAft>
            </a:pPr>
            <a:r>
              <a:rPr lang="en-US" sz="2400" dirty="0"/>
              <a:t>Admit incident/error occurred</a:t>
            </a:r>
          </a:p>
          <a:p>
            <a:pPr>
              <a:spcAft>
                <a:spcPts val="1200"/>
              </a:spcAft>
            </a:pPr>
            <a:r>
              <a:rPr lang="en-US" sz="2400" dirty="0"/>
              <a:t>Accept responsibility for incident</a:t>
            </a:r>
          </a:p>
          <a:p>
            <a:pPr>
              <a:spcAft>
                <a:spcPts val="1200"/>
              </a:spcAft>
            </a:pPr>
            <a:r>
              <a:rPr lang="en-US" sz="2400" dirty="0"/>
              <a:t>Offer to make amends:</a:t>
            </a:r>
          </a:p>
          <a:p>
            <a:pPr lvl="2">
              <a:spcAft>
                <a:spcPts val="1200"/>
              </a:spcAft>
            </a:pPr>
            <a:r>
              <a:rPr lang="en-US" sz="2400" dirty="0"/>
              <a:t>“What can I do to make it right?”</a:t>
            </a:r>
          </a:p>
          <a:p>
            <a:pPr lvl="2">
              <a:spcAft>
                <a:spcPts val="1200"/>
              </a:spcAft>
            </a:pPr>
            <a:r>
              <a:rPr lang="en-US" sz="2400" dirty="0"/>
              <a:t>“What can I do to gain your trust back?”</a:t>
            </a:r>
            <a:endParaRPr lang="en-CA"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016" y="1176528"/>
            <a:ext cx="2843784" cy="215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62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How do you build trust</a:t>
            </a:r>
            <a:endParaRPr lang="en-US" dirty="0"/>
          </a:p>
        </p:txBody>
      </p:sp>
      <p:sp>
        <p:nvSpPr>
          <p:cNvPr id="3" name="Content Placeholder 2"/>
          <p:cNvSpPr>
            <a:spLocks noGrp="1"/>
          </p:cNvSpPr>
          <p:nvPr>
            <p:ph idx="1"/>
          </p:nvPr>
        </p:nvSpPr>
        <p:spPr/>
        <p:txBody>
          <a:bodyPr/>
          <a:lstStyle/>
          <a:p>
            <a:r>
              <a:rPr lang="en-US" dirty="0"/>
              <a:t>Identify three things you do to instill trust with clients/families.</a:t>
            </a:r>
          </a:p>
          <a:p>
            <a:pPr marL="320040" lvl="1" indent="0">
              <a:buNone/>
            </a:pPr>
            <a:endParaRPr lang="en-US" dirty="0"/>
          </a:p>
          <a:p>
            <a:r>
              <a:rPr lang="en-US" dirty="0"/>
              <a:t>Identify three things you do to instill trust with colleagues.</a:t>
            </a:r>
          </a:p>
          <a:p>
            <a:pPr marL="0" indent="0">
              <a:buNone/>
            </a:pPr>
            <a:endParaRPr lang="en-US" dirty="0"/>
          </a:p>
          <a:p>
            <a:r>
              <a:rPr lang="en-US" dirty="0"/>
              <a:t>When was trust lost?</a:t>
            </a:r>
          </a:p>
          <a:p>
            <a:pPr marL="0" indent="0">
              <a:buNone/>
            </a:pPr>
            <a:endParaRPr lang="en-US" dirty="0"/>
          </a:p>
          <a:p>
            <a:r>
              <a:rPr lang="en-US" dirty="0"/>
              <a:t>How did you repair it? Or, did you?</a:t>
            </a:r>
          </a:p>
          <a:p>
            <a:endParaRPr lang="en-US" dirty="0"/>
          </a:p>
        </p:txBody>
      </p:sp>
    </p:spTree>
    <p:extLst>
      <p:ext uri="{BB962C8B-B14F-4D97-AF65-F5344CB8AC3E}">
        <p14:creationId xmlns:p14="http://schemas.microsoft.com/office/powerpoint/2010/main" val="221354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20897"/>
            <a:ext cx="4876800" cy="2209800"/>
          </a:xfrm>
        </p:spPr>
        <p:txBody>
          <a:bodyPr/>
          <a:lstStyle/>
          <a:p>
            <a:r>
              <a:rPr lang="en-US" dirty="0"/>
              <a:t>Empowerment</a:t>
            </a:r>
            <a:endParaRPr lang="en-CA" dirty="0"/>
          </a:p>
        </p:txBody>
      </p:sp>
      <p:sp>
        <p:nvSpPr>
          <p:cNvPr id="6" name="Content Placeholder 5"/>
          <p:cNvSpPr>
            <a:spLocks noGrp="1"/>
          </p:cNvSpPr>
          <p:nvPr>
            <p:ph idx="1"/>
          </p:nvPr>
        </p:nvSpPr>
        <p:spPr>
          <a:xfrm>
            <a:off x="762000" y="950976"/>
            <a:ext cx="8001000" cy="3886200"/>
          </a:xfrm>
        </p:spPr>
        <p:txBody>
          <a:bodyPr>
            <a:normAutofit/>
          </a:bodyPr>
          <a:lstStyle/>
          <a:p>
            <a:pPr marL="0" indent="0">
              <a:buNone/>
            </a:pPr>
            <a:r>
              <a:rPr lang="en-US" sz="2600" i="1" dirty="0"/>
              <a:t>“Helping process whereby individuals are enabled to change a situation, given skills, resources, opportunities and authority to do so. It is a partnership which respects and values self and others-aiming to develop positive beliefs in self and future.”  </a:t>
            </a:r>
            <a:endParaRPr lang="en-US" sz="2600" i="1" dirty="0" smtClean="0"/>
          </a:p>
          <a:p>
            <a:pPr marL="0" indent="0" algn="r">
              <a:buNone/>
            </a:pPr>
            <a:r>
              <a:rPr lang="en-US" dirty="0" smtClean="0"/>
              <a:t>(</a:t>
            </a:r>
            <a:r>
              <a:rPr lang="en-US" dirty="0"/>
              <a:t>Rodwell, 1996)</a:t>
            </a:r>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36" y="3108687"/>
            <a:ext cx="30480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74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3247</Words>
  <Application>Microsoft Office PowerPoint</Application>
  <PresentationFormat>On-screen Show (4:3)</PresentationFormat>
  <Paragraphs>361</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Leadership in LTC Module 2</vt:lpstr>
      <vt:lpstr>Objectives: Module 2 </vt:lpstr>
      <vt:lpstr>PowerPoint Presentation</vt:lpstr>
      <vt:lpstr>PowerPoint Presentation</vt:lpstr>
      <vt:lpstr> How to Build  Trust</vt:lpstr>
      <vt:lpstr>How Trust is Lost</vt:lpstr>
      <vt:lpstr>How to Repair Lost Trust</vt:lpstr>
      <vt:lpstr>ACTIVITY: How do you build trust</vt:lpstr>
      <vt:lpstr>Empowerment</vt:lpstr>
      <vt:lpstr>Barriers to Empowerment</vt:lpstr>
      <vt:lpstr>Become a Builder of People</vt:lpstr>
      <vt:lpstr>       ACTIVITY</vt:lpstr>
      <vt:lpstr>PowerPoint Presentation</vt:lpstr>
      <vt:lpstr>ACTIVITY</vt:lpstr>
      <vt:lpstr>PowerPoint Presentation</vt:lpstr>
      <vt:lpstr>PowerPoint Presentation</vt:lpstr>
      <vt:lpstr>ACTIVITY: Flip Charts</vt:lpstr>
      <vt:lpstr>Now let’s reflect on  YOU  as a leader</vt:lpstr>
      <vt:lpstr>ACTIVITY: Personal Reflection</vt:lpstr>
      <vt:lpstr>Strengths-Based Nursing Leadership       (Gottlieb, Gottlieb, Shamian, 2012)  </vt:lpstr>
      <vt:lpstr>Strengths-Based Nursing Care</vt:lpstr>
      <vt:lpstr>PowerPoint Presentation</vt:lpstr>
      <vt:lpstr>PowerPoint Presentation</vt:lpstr>
      <vt:lpstr>Leadership Plan</vt:lpstr>
      <vt:lpstr>References</vt:lpstr>
      <vt:lpstr>References</vt:lpstr>
    </vt:vector>
  </TitlesOfParts>
  <Company>Copp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McCarter</dc:creator>
  <cp:lastModifiedBy>Stephen Smith</cp:lastModifiedBy>
  <cp:revision>55</cp:revision>
  <dcterms:created xsi:type="dcterms:W3CDTF">2018-09-10T14:15:51Z</dcterms:created>
  <dcterms:modified xsi:type="dcterms:W3CDTF">2019-02-05T17:51:08Z</dcterms:modified>
</cp:coreProperties>
</file>