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8" r:id="rId3"/>
    <p:sldId id="299" r:id="rId4"/>
    <p:sldId id="270" r:id="rId5"/>
    <p:sldId id="271" r:id="rId6"/>
    <p:sldId id="272" r:id="rId7"/>
    <p:sldId id="273" r:id="rId8"/>
    <p:sldId id="274" r:id="rId9"/>
    <p:sldId id="300" r:id="rId10"/>
    <p:sldId id="276" r:id="rId11"/>
    <p:sldId id="277" r:id="rId12"/>
    <p:sldId id="278" r:id="rId13"/>
    <p:sldId id="279" r:id="rId14"/>
    <p:sldId id="301" r:id="rId15"/>
    <p:sldId id="281" r:id="rId16"/>
    <p:sldId id="282" r:id="rId17"/>
    <p:sldId id="283" r:id="rId18"/>
    <p:sldId id="284" r:id="rId19"/>
    <p:sldId id="285" r:id="rId20"/>
    <p:sldId id="302" r:id="rId21"/>
    <p:sldId id="287" r:id="rId22"/>
    <p:sldId id="288" r:id="rId23"/>
    <p:sldId id="289" r:id="rId24"/>
    <p:sldId id="290" r:id="rId25"/>
    <p:sldId id="291" r:id="rId26"/>
    <p:sldId id="303" r:id="rId27"/>
    <p:sldId id="304" r:id="rId28"/>
    <p:sldId id="294" r:id="rId29"/>
    <p:sldId id="295" r:id="rId30"/>
    <p:sldId id="296" r:id="rId31"/>
    <p:sldId id="297"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528"/>
    <a:srgbClr val="FDBA1E"/>
    <a:srgbClr val="7CBF30"/>
    <a:srgbClr val="6E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4" d="100"/>
          <a:sy n="104" d="100"/>
        </p:scale>
        <p:origin x="-1104"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C957E-6246-476A-B6CE-00CDAD79E21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ADED3A65-6AB0-49B2-8A50-871CA7077055}" type="pres">
      <dgm:prSet presAssocID="{1FCC957E-6246-476A-B6CE-00CDAD79E214}" presName="Name0" presStyleCnt="0">
        <dgm:presLayoutVars>
          <dgm:chMax val="1"/>
          <dgm:dir/>
          <dgm:animLvl val="ctr"/>
          <dgm:resizeHandles val="exact"/>
        </dgm:presLayoutVars>
      </dgm:prSet>
      <dgm:spPr/>
      <dgm:t>
        <a:bodyPr/>
        <a:lstStyle/>
        <a:p>
          <a:endParaRPr lang="en-CA"/>
        </a:p>
      </dgm:t>
    </dgm:pt>
  </dgm:ptLst>
  <dgm:cxnLst>
    <dgm:cxn modelId="{43C4D8CB-18AF-4CC0-813E-B4CD0C691146}" type="presOf" srcId="{1FCC957E-6246-476A-B6CE-00CDAD79E214}" destId="{ADED3A65-6AB0-49B2-8A50-871CA7077055}"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423BA-85BA-4B27-8A77-8E1F7D8A747E}" type="doc">
      <dgm:prSet loTypeId="urn:microsoft.com/office/officeart/2005/8/layout/pyramid1" loCatId="pyramid" qsTypeId="urn:microsoft.com/office/officeart/2005/8/quickstyle/simple1" qsCatId="simple" csTypeId="urn:microsoft.com/office/officeart/2005/8/colors/accent1_2" csCatId="accent1" phldr="1"/>
      <dgm:spPr/>
    </dgm:pt>
    <dgm:pt modelId="{8B36E1D8-6FAB-4563-B9FA-F4C168A79006}">
      <dgm:prSet phldrT="[Text]" custT="1"/>
      <dgm:spPr/>
      <dgm:t>
        <a:bodyPr/>
        <a:lstStyle/>
        <a:p>
          <a:r>
            <a:rPr lang="en-US" sz="2800" dirty="0"/>
            <a:t>Trait </a:t>
          </a:r>
        </a:p>
        <a:p>
          <a:r>
            <a:rPr lang="en-US" sz="2800" dirty="0"/>
            <a:t>Theories</a:t>
          </a:r>
          <a:endParaRPr lang="en-CA" sz="2800" dirty="0"/>
        </a:p>
      </dgm:t>
    </dgm:pt>
    <dgm:pt modelId="{D679132E-16FB-4AF2-95C8-54672E1791D7}" type="parTrans" cxnId="{5B19A4FC-C28C-477B-B714-EBD0894D5056}">
      <dgm:prSet/>
      <dgm:spPr/>
      <dgm:t>
        <a:bodyPr/>
        <a:lstStyle/>
        <a:p>
          <a:endParaRPr lang="en-CA"/>
        </a:p>
      </dgm:t>
    </dgm:pt>
    <dgm:pt modelId="{7884E518-30E4-44CA-998F-1F7C055521C0}" type="sibTrans" cxnId="{5B19A4FC-C28C-477B-B714-EBD0894D5056}">
      <dgm:prSet/>
      <dgm:spPr/>
      <dgm:t>
        <a:bodyPr/>
        <a:lstStyle/>
        <a:p>
          <a:endParaRPr lang="en-CA"/>
        </a:p>
      </dgm:t>
    </dgm:pt>
    <dgm:pt modelId="{E59EDC61-95AA-4DE9-9847-D80E4A97E260}">
      <dgm:prSet phldrT="[Text]"/>
      <dgm:spPr/>
      <dgm:t>
        <a:bodyPr/>
        <a:lstStyle/>
        <a:p>
          <a:r>
            <a:rPr lang="en-US" dirty="0"/>
            <a:t>Transformational Leadership</a:t>
          </a:r>
          <a:endParaRPr lang="en-CA" dirty="0"/>
        </a:p>
      </dgm:t>
    </dgm:pt>
    <dgm:pt modelId="{A330E955-7F0A-419F-A939-36EF39679C46}" type="parTrans" cxnId="{012BBD47-02B0-4F50-918C-7960D4E47E5E}">
      <dgm:prSet/>
      <dgm:spPr/>
      <dgm:t>
        <a:bodyPr/>
        <a:lstStyle/>
        <a:p>
          <a:endParaRPr lang="en-CA"/>
        </a:p>
      </dgm:t>
    </dgm:pt>
    <dgm:pt modelId="{C8292068-1EAA-46C7-876E-AE3B80CA8EA0}" type="sibTrans" cxnId="{012BBD47-02B0-4F50-918C-7960D4E47E5E}">
      <dgm:prSet/>
      <dgm:spPr/>
      <dgm:t>
        <a:bodyPr/>
        <a:lstStyle/>
        <a:p>
          <a:endParaRPr lang="en-CA"/>
        </a:p>
      </dgm:t>
    </dgm:pt>
    <dgm:pt modelId="{38FA4EE8-3218-44C7-891C-CB2E1BE42E22}">
      <dgm:prSet phldrT="[Text]"/>
      <dgm:spPr/>
      <dgm:t>
        <a:bodyPr/>
        <a:lstStyle/>
        <a:p>
          <a:r>
            <a:rPr lang="en-US" dirty="0"/>
            <a:t>Authentic Leadership</a:t>
          </a:r>
          <a:endParaRPr lang="en-CA" dirty="0"/>
        </a:p>
      </dgm:t>
    </dgm:pt>
    <dgm:pt modelId="{E26D751C-E1E5-4D39-A7E0-89AB13ACCA5B}" type="parTrans" cxnId="{A6D47751-02A4-4A2F-AFB7-C79979703F72}">
      <dgm:prSet/>
      <dgm:spPr/>
      <dgm:t>
        <a:bodyPr/>
        <a:lstStyle/>
        <a:p>
          <a:endParaRPr lang="en-CA"/>
        </a:p>
      </dgm:t>
    </dgm:pt>
    <dgm:pt modelId="{8B4ACEBF-A1C6-4FDA-9E04-A650D7195AAF}" type="sibTrans" cxnId="{A6D47751-02A4-4A2F-AFB7-C79979703F72}">
      <dgm:prSet/>
      <dgm:spPr/>
      <dgm:t>
        <a:bodyPr/>
        <a:lstStyle/>
        <a:p>
          <a:endParaRPr lang="en-CA"/>
        </a:p>
      </dgm:t>
    </dgm:pt>
    <dgm:pt modelId="{1D1AA31E-1E8F-4C62-8481-37E6A3E3557B}">
      <dgm:prSet/>
      <dgm:spPr/>
      <dgm:t>
        <a:bodyPr/>
        <a:lstStyle/>
        <a:p>
          <a:r>
            <a:rPr lang="en-US" dirty="0" smtClean="0"/>
            <a:t>Situational-Contingency </a:t>
          </a:r>
          <a:r>
            <a:rPr lang="en-US" dirty="0"/>
            <a:t>Theories</a:t>
          </a:r>
          <a:endParaRPr lang="en-CA" dirty="0"/>
        </a:p>
      </dgm:t>
    </dgm:pt>
    <dgm:pt modelId="{03239958-4259-4772-93DD-BC57CFD2F607}" type="parTrans" cxnId="{4B5233CD-64E0-46AF-ABF2-7B9E9B41F172}">
      <dgm:prSet/>
      <dgm:spPr/>
      <dgm:t>
        <a:bodyPr/>
        <a:lstStyle/>
        <a:p>
          <a:endParaRPr lang="en-CA"/>
        </a:p>
      </dgm:t>
    </dgm:pt>
    <dgm:pt modelId="{228AB9F9-3973-4D94-AF03-BCCC7F0F3DD6}" type="sibTrans" cxnId="{4B5233CD-64E0-46AF-ABF2-7B9E9B41F172}">
      <dgm:prSet/>
      <dgm:spPr/>
      <dgm:t>
        <a:bodyPr/>
        <a:lstStyle/>
        <a:p>
          <a:endParaRPr lang="en-CA"/>
        </a:p>
      </dgm:t>
    </dgm:pt>
    <dgm:pt modelId="{4C0F3E04-A49A-449E-BEFA-844863DB5FBD}">
      <dgm:prSet custT="1"/>
      <dgm:spPr/>
      <dgm:t>
        <a:bodyPr/>
        <a:lstStyle/>
        <a:p>
          <a:r>
            <a:rPr lang="en-US" sz="2800" dirty="0"/>
            <a:t>Style Theories</a:t>
          </a:r>
          <a:endParaRPr lang="en-CA" sz="2800" dirty="0"/>
        </a:p>
      </dgm:t>
    </dgm:pt>
    <dgm:pt modelId="{82C785D6-B6DE-4FBD-8B32-75FA42FAF80C}" type="parTrans" cxnId="{31AC20BA-9F0E-4DA8-AC45-B28B5301D434}">
      <dgm:prSet/>
      <dgm:spPr/>
      <dgm:t>
        <a:bodyPr/>
        <a:lstStyle/>
        <a:p>
          <a:endParaRPr lang="en-CA"/>
        </a:p>
      </dgm:t>
    </dgm:pt>
    <dgm:pt modelId="{30A23FEF-B7E8-4F9D-9D9A-0FC56E606CC9}" type="sibTrans" cxnId="{31AC20BA-9F0E-4DA8-AC45-B28B5301D434}">
      <dgm:prSet/>
      <dgm:spPr/>
      <dgm:t>
        <a:bodyPr/>
        <a:lstStyle/>
        <a:p>
          <a:endParaRPr lang="en-CA"/>
        </a:p>
      </dgm:t>
    </dgm:pt>
    <dgm:pt modelId="{D03F8EEF-80AF-446F-B780-9EE7CA915562}" type="pres">
      <dgm:prSet presAssocID="{E53423BA-85BA-4B27-8A77-8E1F7D8A747E}" presName="Name0" presStyleCnt="0">
        <dgm:presLayoutVars>
          <dgm:dir/>
          <dgm:animLvl val="lvl"/>
          <dgm:resizeHandles val="exact"/>
        </dgm:presLayoutVars>
      </dgm:prSet>
      <dgm:spPr/>
    </dgm:pt>
    <dgm:pt modelId="{0C4F46AD-1306-4BF6-B019-ECBD9FE523E1}" type="pres">
      <dgm:prSet presAssocID="{8B36E1D8-6FAB-4563-B9FA-F4C168A79006}" presName="Name8" presStyleCnt="0"/>
      <dgm:spPr/>
    </dgm:pt>
    <dgm:pt modelId="{CBF00A6D-9CC6-4C5C-8FE3-174C627093A7}" type="pres">
      <dgm:prSet presAssocID="{8B36E1D8-6FAB-4563-B9FA-F4C168A79006}" presName="level" presStyleLbl="node1" presStyleIdx="0" presStyleCnt="5" custScaleX="123014" custScaleY="151466" custLinFactNeighborX="2208" custLinFactNeighborY="23755">
        <dgm:presLayoutVars>
          <dgm:chMax val="1"/>
          <dgm:bulletEnabled val="1"/>
        </dgm:presLayoutVars>
      </dgm:prSet>
      <dgm:spPr/>
      <dgm:t>
        <a:bodyPr/>
        <a:lstStyle/>
        <a:p>
          <a:endParaRPr lang="en-CA"/>
        </a:p>
      </dgm:t>
    </dgm:pt>
    <dgm:pt modelId="{1E38C58C-6C79-41B9-B356-4060EDFE4B8C}" type="pres">
      <dgm:prSet presAssocID="{8B36E1D8-6FAB-4563-B9FA-F4C168A79006}" presName="levelTx" presStyleLbl="revTx" presStyleIdx="0" presStyleCnt="0">
        <dgm:presLayoutVars>
          <dgm:chMax val="1"/>
          <dgm:bulletEnabled val="1"/>
        </dgm:presLayoutVars>
      </dgm:prSet>
      <dgm:spPr/>
      <dgm:t>
        <a:bodyPr/>
        <a:lstStyle/>
        <a:p>
          <a:endParaRPr lang="en-CA"/>
        </a:p>
      </dgm:t>
    </dgm:pt>
    <dgm:pt modelId="{A73E0325-A67E-436D-AB1B-4A46BAA95B78}" type="pres">
      <dgm:prSet presAssocID="{4C0F3E04-A49A-449E-BEFA-844863DB5FBD}" presName="Name8" presStyleCnt="0"/>
      <dgm:spPr/>
    </dgm:pt>
    <dgm:pt modelId="{E5AF1D62-7FB7-40B6-8781-605127D2D0A7}" type="pres">
      <dgm:prSet presAssocID="{4C0F3E04-A49A-449E-BEFA-844863DB5FBD}" presName="level" presStyleLbl="node1" presStyleIdx="1" presStyleCnt="5" custScaleX="105529">
        <dgm:presLayoutVars>
          <dgm:chMax val="1"/>
          <dgm:bulletEnabled val="1"/>
        </dgm:presLayoutVars>
      </dgm:prSet>
      <dgm:spPr/>
      <dgm:t>
        <a:bodyPr/>
        <a:lstStyle/>
        <a:p>
          <a:endParaRPr lang="en-CA"/>
        </a:p>
      </dgm:t>
    </dgm:pt>
    <dgm:pt modelId="{447B072D-62E1-4A10-9E70-F22DF3EDCFDF}" type="pres">
      <dgm:prSet presAssocID="{4C0F3E04-A49A-449E-BEFA-844863DB5FBD}" presName="levelTx" presStyleLbl="revTx" presStyleIdx="0" presStyleCnt="0">
        <dgm:presLayoutVars>
          <dgm:chMax val="1"/>
          <dgm:bulletEnabled val="1"/>
        </dgm:presLayoutVars>
      </dgm:prSet>
      <dgm:spPr/>
      <dgm:t>
        <a:bodyPr/>
        <a:lstStyle/>
        <a:p>
          <a:endParaRPr lang="en-CA"/>
        </a:p>
      </dgm:t>
    </dgm:pt>
    <dgm:pt modelId="{BA249666-9E5E-4C27-8233-BA974A7A5AFC}" type="pres">
      <dgm:prSet presAssocID="{1D1AA31E-1E8F-4C62-8481-37E6A3E3557B}" presName="Name8" presStyleCnt="0"/>
      <dgm:spPr/>
    </dgm:pt>
    <dgm:pt modelId="{9E48F039-1F49-4B10-964E-F35C54376CAC}" type="pres">
      <dgm:prSet presAssocID="{1D1AA31E-1E8F-4C62-8481-37E6A3E3557B}" presName="level" presStyleLbl="node1" presStyleIdx="2" presStyleCnt="5" custScaleX="104181" custLinFactNeighborX="1174" custLinFactNeighborY="-1724">
        <dgm:presLayoutVars>
          <dgm:chMax val="1"/>
          <dgm:bulletEnabled val="1"/>
        </dgm:presLayoutVars>
      </dgm:prSet>
      <dgm:spPr/>
      <dgm:t>
        <a:bodyPr/>
        <a:lstStyle/>
        <a:p>
          <a:endParaRPr lang="en-CA"/>
        </a:p>
      </dgm:t>
    </dgm:pt>
    <dgm:pt modelId="{0D2F9370-8A39-4550-A6E3-0D0FE7F20C4B}" type="pres">
      <dgm:prSet presAssocID="{1D1AA31E-1E8F-4C62-8481-37E6A3E3557B}" presName="levelTx" presStyleLbl="revTx" presStyleIdx="0" presStyleCnt="0">
        <dgm:presLayoutVars>
          <dgm:chMax val="1"/>
          <dgm:bulletEnabled val="1"/>
        </dgm:presLayoutVars>
      </dgm:prSet>
      <dgm:spPr/>
      <dgm:t>
        <a:bodyPr/>
        <a:lstStyle/>
        <a:p>
          <a:endParaRPr lang="en-CA"/>
        </a:p>
      </dgm:t>
    </dgm:pt>
    <dgm:pt modelId="{B754CD40-800C-484F-BC3C-22D25BF606CC}" type="pres">
      <dgm:prSet presAssocID="{E59EDC61-95AA-4DE9-9847-D80E4A97E260}" presName="Name8" presStyleCnt="0"/>
      <dgm:spPr/>
    </dgm:pt>
    <dgm:pt modelId="{EEE21D1E-180D-4821-83BC-3554FBBD6EBC}" type="pres">
      <dgm:prSet presAssocID="{E59EDC61-95AA-4DE9-9847-D80E4A97E260}" presName="level" presStyleLbl="node1" presStyleIdx="3" presStyleCnt="5" custScaleX="123016">
        <dgm:presLayoutVars>
          <dgm:chMax val="1"/>
          <dgm:bulletEnabled val="1"/>
        </dgm:presLayoutVars>
      </dgm:prSet>
      <dgm:spPr/>
      <dgm:t>
        <a:bodyPr/>
        <a:lstStyle/>
        <a:p>
          <a:endParaRPr lang="en-CA"/>
        </a:p>
      </dgm:t>
    </dgm:pt>
    <dgm:pt modelId="{86C62A19-87DF-4E42-9322-901A6ED9AD93}" type="pres">
      <dgm:prSet presAssocID="{E59EDC61-95AA-4DE9-9847-D80E4A97E260}" presName="levelTx" presStyleLbl="revTx" presStyleIdx="0" presStyleCnt="0">
        <dgm:presLayoutVars>
          <dgm:chMax val="1"/>
          <dgm:bulletEnabled val="1"/>
        </dgm:presLayoutVars>
      </dgm:prSet>
      <dgm:spPr/>
      <dgm:t>
        <a:bodyPr/>
        <a:lstStyle/>
        <a:p>
          <a:endParaRPr lang="en-CA"/>
        </a:p>
      </dgm:t>
    </dgm:pt>
    <dgm:pt modelId="{A344C861-6F92-44C5-9E4B-34D679FB2706}" type="pres">
      <dgm:prSet presAssocID="{38FA4EE8-3218-44C7-891C-CB2E1BE42E22}" presName="Name8" presStyleCnt="0"/>
      <dgm:spPr/>
    </dgm:pt>
    <dgm:pt modelId="{E9B94AB2-04EE-41C1-A0AD-B7A382073DDF}" type="pres">
      <dgm:prSet presAssocID="{38FA4EE8-3218-44C7-891C-CB2E1BE42E22}" presName="level" presStyleLbl="node1" presStyleIdx="4" presStyleCnt="5" custScaleX="85185">
        <dgm:presLayoutVars>
          <dgm:chMax val="1"/>
          <dgm:bulletEnabled val="1"/>
        </dgm:presLayoutVars>
      </dgm:prSet>
      <dgm:spPr/>
      <dgm:t>
        <a:bodyPr/>
        <a:lstStyle/>
        <a:p>
          <a:endParaRPr lang="en-CA"/>
        </a:p>
      </dgm:t>
    </dgm:pt>
    <dgm:pt modelId="{498ECBCA-9CA2-464E-953F-821CA198ABF4}" type="pres">
      <dgm:prSet presAssocID="{38FA4EE8-3218-44C7-891C-CB2E1BE42E22}" presName="levelTx" presStyleLbl="revTx" presStyleIdx="0" presStyleCnt="0">
        <dgm:presLayoutVars>
          <dgm:chMax val="1"/>
          <dgm:bulletEnabled val="1"/>
        </dgm:presLayoutVars>
      </dgm:prSet>
      <dgm:spPr/>
      <dgm:t>
        <a:bodyPr/>
        <a:lstStyle/>
        <a:p>
          <a:endParaRPr lang="en-CA"/>
        </a:p>
      </dgm:t>
    </dgm:pt>
  </dgm:ptLst>
  <dgm:cxnLst>
    <dgm:cxn modelId="{F72E9877-08FC-4179-A037-1F7407078FF9}" type="presOf" srcId="{38FA4EE8-3218-44C7-891C-CB2E1BE42E22}" destId="{498ECBCA-9CA2-464E-953F-821CA198ABF4}" srcOrd="1" destOrd="0" presId="urn:microsoft.com/office/officeart/2005/8/layout/pyramid1"/>
    <dgm:cxn modelId="{4B5233CD-64E0-46AF-ABF2-7B9E9B41F172}" srcId="{E53423BA-85BA-4B27-8A77-8E1F7D8A747E}" destId="{1D1AA31E-1E8F-4C62-8481-37E6A3E3557B}" srcOrd="2" destOrd="0" parTransId="{03239958-4259-4772-93DD-BC57CFD2F607}" sibTransId="{228AB9F9-3973-4D94-AF03-BCCC7F0F3DD6}"/>
    <dgm:cxn modelId="{463F9102-9F2A-4B5A-BEE0-7FCE0255171E}" type="presOf" srcId="{4C0F3E04-A49A-449E-BEFA-844863DB5FBD}" destId="{447B072D-62E1-4A10-9E70-F22DF3EDCFDF}" srcOrd="1" destOrd="0" presId="urn:microsoft.com/office/officeart/2005/8/layout/pyramid1"/>
    <dgm:cxn modelId="{A6D47751-02A4-4A2F-AFB7-C79979703F72}" srcId="{E53423BA-85BA-4B27-8A77-8E1F7D8A747E}" destId="{38FA4EE8-3218-44C7-891C-CB2E1BE42E22}" srcOrd="4" destOrd="0" parTransId="{E26D751C-E1E5-4D39-A7E0-89AB13ACCA5B}" sibTransId="{8B4ACEBF-A1C6-4FDA-9E04-A650D7195AAF}"/>
    <dgm:cxn modelId="{7C7AF3E0-FCB2-48C7-8A4D-E5B542E74FFE}" type="presOf" srcId="{1D1AA31E-1E8F-4C62-8481-37E6A3E3557B}" destId="{9E48F039-1F49-4B10-964E-F35C54376CAC}" srcOrd="0" destOrd="0" presId="urn:microsoft.com/office/officeart/2005/8/layout/pyramid1"/>
    <dgm:cxn modelId="{52E6D988-FA92-45DF-AFB7-6090FA82B5EC}" type="presOf" srcId="{E59EDC61-95AA-4DE9-9847-D80E4A97E260}" destId="{EEE21D1E-180D-4821-83BC-3554FBBD6EBC}" srcOrd="0" destOrd="0" presId="urn:microsoft.com/office/officeart/2005/8/layout/pyramid1"/>
    <dgm:cxn modelId="{12DA0414-BE64-488A-B3A7-66F4C275071A}" type="presOf" srcId="{E53423BA-85BA-4B27-8A77-8E1F7D8A747E}" destId="{D03F8EEF-80AF-446F-B780-9EE7CA915562}" srcOrd="0" destOrd="0" presId="urn:microsoft.com/office/officeart/2005/8/layout/pyramid1"/>
    <dgm:cxn modelId="{CB581E62-F98F-48B2-84A1-5324D0C98E9C}" type="presOf" srcId="{4C0F3E04-A49A-449E-BEFA-844863DB5FBD}" destId="{E5AF1D62-7FB7-40B6-8781-605127D2D0A7}" srcOrd="0" destOrd="0" presId="urn:microsoft.com/office/officeart/2005/8/layout/pyramid1"/>
    <dgm:cxn modelId="{2920B0DE-47EF-4E52-AEA3-5B1FA55D27C8}" type="presOf" srcId="{8B36E1D8-6FAB-4563-B9FA-F4C168A79006}" destId="{CBF00A6D-9CC6-4C5C-8FE3-174C627093A7}" srcOrd="0" destOrd="0" presId="urn:microsoft.com/office/officeart/2005/8/layout/pyramid1"/>
    <dgm:cxn modelId="{E07EF2C6-A28B-4EAF-99E4-E23CCD1CF67F}" type="presOf" srcId="{38FA4EE8-3218-44C7-891C-CB2E1BE42E22}" destId="{E9B94AB2-04EE-41C1-A0AD-B7A382073DDF}" srcOrd="0" destOrd="0" presId="urn:microsoft.com/office/officeart/2005/8/layout/pyramid1"/>
    <dgm:cxn modelId="{55B0EF31-C26E-4C1E-AC4A-B454652B3AAF}" type="presOf" srcId="{1D1AA31E-1E8F-4C62-8481-37E6A3E3557B}" destId="{0D2F9370-8A39-4550-A6E3-0D0FE7F20C4B}" srcOrd="1" destOrd="0" presId="urn:microsoft.com/office/officeart/2005/8/layout/pyramid1"/>
    <dgm:cxn modelId="{5B19A4FC-C28C-477B-B714-EBD0894D5056}" srcId="{E53423BA-85BA-4B27-8A77-8E1F7D8A747E}" destId="{8B36E1D8-6FAB-4563-B9FA-F4C168A79006}" srcOrd="0" destOrd="0" parTransId="{D679132E-16FB-4AF2-95C8-54672E1791D7}" sibTransId="{7884E518-30E4-44CA-998F-1F7C055521C0}"/>
    <dgm:cxn modelId="{012BBD47-02B0-4F50-918C-7960D4E47E5E}" srcId="{E53423BA-85BA-4B27-8A77-8E1F7D8A747E}" destId="{E59EDC61-95AA-4DE9-9847-D80E4A97E260}" srcOrd="3" destOrd="0" parTransId="{A330E955-7F0A-419F-A939-36EF39679C46}" sibTransId="{C8292068-1EAA-46C7-876E-AE3B80CA8EA0}"/>
    <dgm:cxn modelId="{31AC20BA-9F0E-4DA8-AC45-B28B5301D434}" srcId="{E53423BA-85BA-4B27-8A77-8E1F7D8A747E}" destId="{4C0F3E04-A49A-449E-BEFA-844863DB5FBD}" srcOrd="1" destOrd="0" parTransId="{82C785D6-B6DE-4FBD-8B32-75FA42FAF80C}" sibTransId="{30A23FEF-B7E8-4F9D-9D9A-0FC56E606CC9}"/>
    <dgm:cxn modelId="{18391758-7431-48B3-B04A-5A6C1C96EDF3}" type="presOf" srcId="{E59EDC61-95AA-4DE9-9847-D80E4A97E260}" destId="{86C62A19-87DF-4E42-9322-901A6ED9AD93}" srcOrd="1" destOrd="0" presId="urn:microsoft.com/office/officeart/2005/8/layout/pyramid1"/>
    <dgm:cxn modelId="{8D573DFC-739A-4B17-999A-7BDFD503E905}" type="presOf" srcId="{8B36E1D8-6FAB-4563-B9FA-F4C168A79006}" destId="{1E38C58C-6C79-41B9-B356-4060EDFE4B8C}" srcOrd="1" destOrd="0" presId="urn:microsoft.com/office/officeart/2005/8/layout/pyramid1"/>
    <dgm:cxn modelId="{9A34A44D-37B4-4B3D-85FF-F72E423C5E91}" type="presParOf" srcId="{D03F8EEF-80AF-446F-B780-9EE7CA915562}" destId="{0C4F46AD-1306-4BF6-B019-ECBD9FE523E1}" srcOrd="0" destOrd="0" presId="urn:microsoft.com/office/officeart/2005/8/layout/pyramid1"/>
    <dgm:cxn modelId="{03964815-EBFF-4C43-ABF6-A1A9A883253A}" type="presParOf" srcId="{0C4F46AD-1306-4BF6-B019-ECBD9FE523E1}" destId="{CBF00A6D-9CC6-4C5C-8FE3-174C627093A7}" srcOrd="0" destOrd="0" presId="urn:microsoft.com/office/officeart/2005/8/layout/pyramid1"/>
    <dgm:cxn modelId="{5C6E68EB-1356-4C9F-A3EB-01C8866367AC}" type="presParOf" srcId="{0C4F46AD-1306-4BF6-B019-ECBD9FE523E1}" destId="{1E38C58C-6C79-41B9-B356-4060EDFE4B8C}" srcOrd="1" destOrd="0" presId="urn:microsoft.com/office/officeart/2005/8/layout/pyramid1"/>
    <dgm:cxn modelId="{5C3E928A-DEDD-4C86-9EFF-9CA3FD6DCF44}" type="presParOf" srcId="{D03F8EEF-80AF-446F-B780-9EE7CA915562}" destId="{A73E0325-A67E-436D-AB1B-4A46BAA95B78}" srcOrd="1" destOrd="0" presId="urn:microsoft.com/office/officeart/2005/8/layout/pyramid1"/>
    <dgm:cxn modelId="{00742845-2A26-470F-BE73-DCFD0B8CD590}" type="presParOf" srcId="{A73E0325-A67E-436D-AB1B-4A46BAA95B78}" destId="{E5AF1D62-7FB7-40B6-8781-605127D2D0A7}" srcOrd="0" destOrd="0" presId="urn:microsoft.com/office/officeart/2005/8/layout/pyramid1"/>
    <dgm:cxn modelId="{F7DE168C-8A6E-40AE-8DE6-A899301BB7F4}" type="presParOf" srcId="{A73E0325-A67E-436D-AB1B-4A46BAA95B78}" destId="{447B072D-62E1-4A10-9E70-F22DF3EDCFDF}" srcOrd="1" destOrd="0" presId="urn:microsoft.com/office/officeart/2005/8/layout/pyramid1"/>
    <dgm:cxn modelId="{C7A7A538-CB94-4140-9809-DFC299C97808}" type="presParOf" srcId="{D03F8EEF-80AF-446F-B780-9EE7CA915562}" destId="{BA249666-9E5E-4C27-8233-BA974A7A5AFC}" srcOrd="2" destOrd="0" presId="urn:microsoft.com/office/officeart/2005/8/layout/pyramid1"/>
    <dgm:cxn modelId="{F2309EE9-5590-4A00-BD4B-17649787141C}" type="presParOf" srcId="{BA249666-9E5E-4C27-8233-BA974A7A5AFC}" destId="{9E48F039-1F49-4B10-964E-F35C54376CAC}" srcOrd="0" destOrd="0" presId="urn:microsoft.com/office/officeart/2005/8/layout/pyramid1"/>
    <dgm:cxn modelId="{9729B769-9792-4CA6-9393-F04F40322AE1}" type="presParOf" srcId="{BA249666-9E5E-4C27-8233-BA974A7A5AFC}" destId="{0D2F9370-8A39-4550-A6E3-0D0FE7F20C4B}" srcOrd="1" destOrd="0" presId="urn:microsoft.com/office/officeart/2005/8/layout/pyramid1"/>
    <dgm:cxn modelId="{6A3B07B0-CDF1-4C78-A136-2261A4B4DEAD}" type="presParOf" srcId="{D03F8EEF-80AF-446F-B780-9EE7CA915562}" destId="{B754CD40-800C-484F-BC3C-22D25BF606CC}" srcOrd="3" destOrd="0" presId="urn:microsoft.com/office/officeart/2005/8/layout/pyramid1"/>
    <dgm:cxn modelId="{F2E33558-CE61-47D8-A67C-4E71EBC883E2}" type="presParOf" srcId="{B754CD40-800C-484F-BC3C-22D25BF606CC}" destId="{EEE21D1E-180D-4821-83BC-3554FBBD6EBC}" srcOrd="0" destOrd="0" presId="urn:microsoft.com/office/officeart/2005/8/layout/pyramid1"/>
    <dgm:cxn modelId="{A5D83D78-55A8-407B-B17D-8561E99CA222}" type="presParOf" srcId="{B754CD40-800C-484F-BC3C-22D25BF606CC}" destId="{86C62A19-87DF-4E42-9322-901A6ED9AD93}" srcOrd="1" destOrd="0" presId="urn:microsoft.com/office/officeart/2005/8/layout/pyramid1"/>
    <dgm:cxn modelId="{5A9E7C8F-78E4-4B2D-AA7F-4DE3A85D53B8}" type="presParOf" srcId="{D03F8EEF-80AF-446F-B780-9EE7CA915562}" destId="{A344C861-6F92-44C5-9E4B-34D679FB2706}" srcOrd="4" destOrd="0" presId="urn:microsoft.com/office/officeart/2005/8/layout/pyramid1"/>
    <dgm:cxn modelId="{4CBEE392-F820-474C-8868-6B03C832792A}" type="presParOf" srcId="{A344C861-6F92-44C5-9E4B-34D679FB2706}" destId="{E9B94AB2-04EE-41C1-A0AD-B7A382073DDF}" srcOrd="0" destOrd="0" presId="urn:microsoft.com/office/officeart/2005/8/layout/pyramid1"/>
    <dgm:cxn modelId="{C4C1618C-FD2B-45D8-AA26-B2B8D73056D7}" type="presParOf" srcId="{A344C861-6F92-44C5-9E4B-34D679FB2706}" destId="{498ECBCA-9CA2-464E-953F-821CA198ABF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0A6D-9CC6-4C5C-8FE3-174C627093A7}">
      <dsp:nvSpPr>
        <dsp:cNvPr id="0" name=""/>
        <dsp:cNvSpPr/>
      </dsp:nvSpPr>
      <dsp:spPr>
        <a:xfrm>
          <a:off x="1954436" y="255239"/>
          <a:ext cx="1958738" cy="1627449"/>
        </a:xfrm>
        <a:prstGeom prst="trapezoid">
          <a:avLst>
            <a:gd name="adj" fmla="val 489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Trait </a:t>
          </a:r>
        </a:p>
        <a:p>
          <a:pPr lvl="0" algn="ctr" defTabSz="1244600">
            <a:lnSpc>
              <a:spcPct val="90000"/>
            </a:lnSpc>
            <a:spcBef>
              <a:spcPct val="0"/>
            </a:spcBef>
            <a:spcAft>
              <a:spcPct val="35000"/>
            </a:spcAft>
          </a:pPr>
          <a:r>
            <a:rPr lang="en-US" sz="2800" kern="1200" dirty="0"/>
            <a:t>Theories</a:t>
          </a:r>
          <a:endParaRPr lang="en-CA" sz="2800" kern="1200" dirty="0"/>
        </a:p>
      </dsp:txBody>
      <dsp:txXfrm>
        <a:off x="1954436" y="255239"/>
        <a:ext cx="1958738" cy="1627449"/>
      </dsp:txXfrm>
    </dsp:sp>
    <dsp:sp modelId="{E5AF1D62-7FB7-40B6-8781-605127D2D0A7}">
      <dsp:nvSpPr>
        <dsp:cNvPr id="0" name=""/>
        <dsp:cNvSpPr/>
      </dsp:nvSpPr>
      <dsp:spPr>
        <a:xfrm>
          <a:off x="1503796" y="1627449"/>
          <a:ext cx="2789702" cy="1074465"/>
        </a:xfrm>
        <a:prstGeom prst="trapezoid">
          <a:avLst>
            <a:gd name="adj" fmla="val 489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Style Theories</a:t>
          </a:r>
          <a:endParaRPr lang="en-CA" sz="2800" kern="1200" dirty="0"/>
        </a:p>
      </dsp:txBody>
      <dsp:txXfrm>
        <a:off x="1991994" y="1627449"/>
        <a:ext cx="1813306" cy="1074465"/>
      </dsp:txXfrm>
    </dsp:sp>
    <dsp:sp modelId="{9E48F039-1F49-4B10-964E-F35C54376CAC}">
      <dsp:nvSpPr>
        <dsp:cNvPr id="0" name=""/>
        <dsp:cNvSpPr/>
      </dsp:nvSpPr>
      <dsp:spPr>
        <a:xfrm>
          <a:off x="1017388" y="2683391"/>
          <a:ext cx="3849271" cy="1074465"/>
        </a:xfrm>
        <a:prstGeom prst="trapezoid">
          <a:avLst>
            <a:gd name="adj" fmla="val 489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Situational-Contingency </a:t>
          </a:r>
          <a:r>
            <a:rPr lang="en-US" sz="2400" kern="1200" dirty="0"/>
            <a:t>Theories</a:t>
          </a:r>
          <a:endParaRPr lang="en-CA" sz="2400" kern="1200" dirty="0"/>
        </a:p>
      </dsp:txBody>
      <dsp:txXfrm>
        <a:off x="1691011" y="2683391"/>
        <a:ext cx="2502026" cy="1074465"/>
      </dsp:txXfrm>
    </dsp:sp>
    <dsp:sp modelId="{EEE21D1E-180D-4821-83BC-3554FBBD6EBC}">
      <dsp:nvSpPr>
        <dsp:cNvPr id="0" name=""/>
        <dsp:cNvSpPr/>
      </dsp:nvSpPr>
      <dsp:spPr>
        <a:xfrm>
          <a:off x="-20548" y="3776380"/>
          <a:ext cx="5838393" cy="1074465"/>
        </a:xfrm>
        <a:prstGeom prst="trapezoid">
          <a:avLst>
            <a:gd name="adj" fmla="val 489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Transformational Leadership</a:t>
          </a:r>
          <a:endParaRPr lang="en-CA" sz="2400" kern="1200" dirty="0"/>
        </a:p>
      </dsp:txBody>
      <dsp:txXfrm>
        <a:off x="1001170" y="3776380"/>
        <a:ext cx="3794955" cy="1074465"/>
      </dsp:txXfrm>
    </dsp:sp>
    <dsp:sp modelId="{E9B94AB2-04EE-41C1-A0AD-B7A382073DDF}">
      <dsp:nvSpPr>
        <dsp:cNvPr id="0" name=""/>
        <dsp:cNvSpPr/>
      </dsp:nvSpPr>
      <dsp:spPr>
        <a:xfrm>
          <a:off x="429434" y="4850846"/>
          <a:ext cx="4938426" cy="1074465"/>
        </a:xfrm>
        <a:prstGeom prst="trapezoid">
          <a:avLst>
            <a:gd name="adj" fmla="val 4892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Authentic Leadership</a:t>
          </a:r>
          <a:endParaRPr lang="en-CA" sz="2400" kern="1200" dirty="0"/>
        </a:p>
      </dsp:txBody>
      <dsp:txXfrm>
        <a:off x="1293659" y="4850846"/>
        <a:ext cx="3209977" cy="107446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4B208-F3F0-4310-81E0-EFDFA6196EA2}"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2A2A8-5EAB-42B3-9A50-E5AA6CC60AE7}" type="slidenum">
              <a:rPr lang="en-US" smtClean="0"/>
              <a:t>‹#›</a:t>
            </a:fld>
            <a:endParaRPr lang="en-US"/>
          </a:p>
        </p:txBody>
      </p:sp>
    </p:spTree>
    <p:extLst>
      <p:ext uri="{BB962C8B-B14F-4D97-AF65-F5344CB8AC3E}">
        <p14:creationId xmlns:p14="http://schemas.microsoft.com/office/powerpoint/2010/main" val="316822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rchive.cupe.ca/updir/CUPE-long-term-care-seniors-care-summary.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4A0CD73-2839-4D54-9BD0-93BF15ABF770}" type="slidenum">
              <a:rPr kumimoji="0" lang="en-C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144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a:t>
            </a:r>
            <a:r>
              <a:rPr lang="en-CA" b="1" u="sng" baseline="0" dirty="0"/>
              <a:t> </a:t>
            </a:r>
            <a:r>
              <a:rPr lang="en-CA" b="1" u="sng" baseline="0" dirty="0" smtClean="0"/>
              <a:t>Notes</a:t>
            </a:r>
            <a:r>
              <a:rPr lang="en-CA" b="1" u="sng" baseline="0" dirty="0"/>
              <a:t>:</a:t>
            </a:r>
          </a:p>
          <a:p>
            <a:r>
              <a:rPr lang="en-CA" b="0" baseline="0" dirty="0"/>
              <a:t>Discuss how the </a:t>
            </a:r>
            <a:r>
              <a:rPr lang="en-CA" b="0" baseline="0" dirty="0" smtClean="0"/>
              <a:t>three </a:t>
            </a:r>
            <a:r>
              <a:rPr lang="en-CA" b="0" baseline="0" dirty="0"/>
              <a:t>roles described in the slide fit together to support effective resident care.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Reference:</a:t>
            </a:r>
          </a:p>
          <a:p>
            <a:pPr marL="0" indent="0">
              <a:buNone/>
            </a:pPr>
            <a:r>
              <a:rPr lang="en-US" sz="1200" dirty="0"/>
              <a:t>Yoder-Wise, P.S. (2015). </a:t>
            </a:r>
            <a:r>
              <a:rPr lang="en-US" sz="1200" i="1" dirty="0"/>
              <a:t>Leading and Managing in Canadian Nursing. </a:t>
            </a:r>
            <a:r>
              <a:rPr lang="en-US" sz="1200" dirty="0"/>
              <a:t>(1</a:t>
            </a:r>
            <a:r>
              <a:rPr lang="en-US" sz="1200" baseline="30000" dirty="0"/>
              <a:t>st</a:t>
            </a:r>
            <a:r>
              <a:rPr lang="en-US" sz="1200" dirty="0"/>
              <a:t> ed.). Toronto: Elsevier Canada.</a:t>
            </a:r>
            <a:endParaRPr lang="en-CA" sz="1200"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13</a:t>
            </a:fld>
            <a:endParaRPr lang="en-CA" dirty="0"/>
          </a:p>
        </p:txBody>
      </p:sp>
    </p:spTree>
    <p:extLst>
      <p:ext uri="{BB962C8B-B14F-4D97-AF65-F5344CB8AC3E}">
        <p14:creationId xmlns:p14="http://schemas.microsoft.com/office/powerpoint/2010/main" val="363455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15</a:t>
            </a:fld>
            <a:endParaRPr lang="en-CA" dirty="0"/>
          </a:p>
        </p:txBody>
      </p:sp>
    </p:spTree>
    <p:extLst>
      <p:ext uri="{BB962C8B-B14F-4D97-AF65-F5344CB8AC3E}">
        <p14:creationId xmlns:p14="http://schemas.microsoft.com/office/powerpoint/2010/main" val="306817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16</a:t>
            </a:fld>
            <a:endParaRPr lang="en-CA" dirty="0"/>
          </a:p>
        </p:txBody>
      </p:sp>
    </p:spTree>
    <p:extLst>
      <p:ext uri="{BB962C8B-B14F-4D97-AF65-F5344CB8AC3E}">
        <p14:creationId xmlns:p14="http://schemas.microsoft.com/office/powerpoint/2010/main" val="245092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Speaker </a:t>
            </a:r>
            <a:r>
              <a:rPr lang="en-US" sz="1200" b="1" u="sng" kern="1200" dirty="0" smtClean="0">
                <a:solidFill>
                  <a:schemeClr val="tx1"/>
                </a:solidFill>
                <a:effectLst/>
                <a:latin typeface="+mn-lt"/>
                <a:ea typeface="+mn-ea"/>
                <a:cs typeface="+mn-cs"/>
              </a:rPr>
              <a:t>Notes</a:t>
            </a:r>
            <a:r>
              <a:rPr lang="en-US" sz="1200" b="1" u="sng"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outlines additional</a:t>
            </a:r>
            <a:r>
              <a:rPr lang="en-US" sz="1200" b="0" kern="1200" baseline="0" dirty="0">
                <a:solidFill>
                  <a:schemeClr val="tx1"/>
                </a:solidFill>
                <a:effectLst/>
                <a:latin typeface="+mn-lt"/>
                <a:ea typeface="+mn-ea"/>
                <a:cs typeface="+mn-cs"/>
              </a:rPr>
              <a:t> traits associated with transformational leadership along with the outcomes that have been associated with this leadership approach.</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Additional </a:t>
            </a:r>
            <a:r>
              <a:rPr lang="en-US" sz="1200" b="1" u="sng" kern="1200" dirty="0" smtClean="0">
                <a:solidFill>
                  <a:schemeClr val="tx1"/>
                </a:solidFill>
                <a:effectLst/>
                <a:latin typeface="+mn-lt"/>
                <a:ea typeface="+mn-ea"/>
                <a:cs typeface="+mn-cs"/>
              </a:rPr>
              <a:t>References</a:t>
            </a:r>
            <a:r>
              <a:rPr lang="en-US" sz="1200" b="1" u="sng"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following studies </a:t>
            </a:r>
            <a:r>
              <a:rPr lang="en-US" sz="1200" b="0" kern="1200" baseline="0" dirty="0">
                <a:solidFill>
                  <a:schemeClr val="tx1"/>
                </a:solidFill>
                <a:effectLst/>
                <a:latin typeface="+mn-lt"/>
                <a:ea typeface="+mn-ea"/>
                <a:cs typeface="+mn-cs"/>
              </a:rPr>
              <a:t>provide evidence of positive outcomes associated with transformational leadership style</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Chu, C. H., Wodchis, W. P., &amp; McGilton, K. S. (2014). Turnover of regulated nurses in long-term care facilities. </a:t>
            </a:r>
            <a:r>
              <a:rPr lang="en-US" sz="1200" i="1" kern="1200" dirty="0">
                <a:solidFill>
                  <a:schemeClr val="tx1"/>
                </a:solidFill>
                <a:effectLst/>
                <a:latin typeface="+mn-lt"/>
                <a:ea typeface="+mn-ea"/>
                <a:cs typeface="+mn-cs"/>
              </a:rPr>
              <a:t>Journal of Nursing Management, 22,</a:t>
            </a:r>
            <a:r>
              <a:rPr lang="en-US" sz="1200" kern="1200" dirty="0">
                <a:solidFill>
                  <a:schemeClr val="tx1"/>
                </a:solidFill>
                <a:effectLst/>
                <a:latin typeface="+mn-lt"/>
                <a:ea typeface="+mn-ea"/>
                <a:cs typeface="+mn-cs"/>
              </a:rPr>
              <a:t> 553-562.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Cummings, G. G., MacGregor, T., Davey, M., Wong, C. A., Lo, E., Muise, M. &amp; Stafford, E. (2010). Leadership styles and outcome patterns for the nursing workforce and work environment: a systematic review. </a:t>
            </a:r>
            <a:r>
              <a:rPr lang="en-US" sz="1200" i="1" kern="1200" dirty="0">
                <a:solidFill>
                  <a:schemeClr val="tx1"/>
                </a:solidFill>
                <a:effectLst/>
                <a:latin typeface="+mn-lt"/>
                <a:ea typeface="+mn-ea"/>
                <a:cs typeface="+mn-cs"/>
              </a:rPr>
              <a:t>International Journal of Nursing Studies, 47,</a:t>
            </a:r>
            <a:r>
              <a:rPr lang="en-US" sz="1200" kern="1200" dirty="0">
                <a:solidFill>
                  <a:schemeClr val="tx1"/>
                </a:solidFill>
                <a:effectLst/>
                <a:latin typeface="+mn-lt"/>
                <a:ea typeface="+mn-ea"/>
                <a:cs typeface="+mn-cs"/>
              </a:rPr>
              <a:t> 363-385.</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Squires, M., Tourangeau, A., Spence Laschinger, H. K., &amp; Doran, D. (2010). The link between leadership and safety outcomes in hospitals. </a:t>
            </a:r>
            <a:r>
              <a:rPr lang="en-CA" sz="1200" i="1" kern="1200" dirty="0">
                <a:solidFill>
                  <a:schemeClr val="tx1"/>
                </a:solidFill>
                <a:effectLst/>
                <a:latin typeface="+mn-lt"/>
                <a:ea typeface="+mn-ea"/>
                <a:cs typeface="+mn-cs"/>
              </a:rPr>
              <a:t>Journal of Nursing Management, 18,</a:t>
            </a:r>
            <a:r>
              <a:rPr lang="en-CA" sz="1200" kern="1200" dirty="0">
                <a:solidFill>
                  <a:schemeClr val="tx1"/>
                </a:solidFill>
                <a:effectLst/>
                <a:latin typeface="+mn-lt"/>
                <a:ea typeface="+mn-ea"/>
                <a:cs typeface="+mn-cs"/>
              </a:rPr>
              <a:t> 914-925.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b="0" i="0" u="none" strike="noStrike" kern="1200" baseline="0" dirty="0">
                <a:solidFill>
                  <a:schemeClr val="tx1"/>
                </a:solidFill>
                <a:latin typeface="+mn-lt"/>
                <a:ea typeface="+mn-ea"/>
                <a:cs typeface="+mn-cs"/>
              </a:rPr>
              <a:t>Weberg, D. (2010). Transformational leadership and staff retention: An evidence review with implications for healthcare systems. </a:t>
            </a:r>
            <a:r>
              <a:rPr lang="en-CA" sz="1200" b="0" i="1" u="none" strike="noStrike" kern="1200" baseline="0" dirty="0">
                <a:solidFill>
                  <a:schemeClr val="tx1"/>
                </a:solidFill>
                <a:latin typeface="+mn-lt"/>
                <a:ea typeface="+mn-ea"/>
                <a:cs typeface="+mn-cs"/>
              </a:rPr>
              <a:t>Nursing</a:t>
            </a:r>
          </a:p>
          <a:p>
            <a:r>
              <a:rPr lang="en-CA" sz="1200" b="0" i="1" u="none" strike="noStrike" kern="1200" baseline="0" dirty="0">
                <a:solidFill>
                  <a:schemeClr val="tx1"/>
                </a:solidFill>
                <a:latin typeface="+mn-lt"/>
                <a:ea typeface="+mn-ea"/>
                <a:cs typeface="+mn-cs"/>
              </a:rPr>
              <a:t>Administration Quarterly, 34</a:t>
            </a:r>
            <a:r>
              <a:rPr lang="en-CA" sz="1200" b="0" i="0" u="none" strike="noStrike" kern="1200" baseline="0" dirty="0">
                <a:solidFill>
                  <a:schemeClr val="tx1"/>
                </a:solidFill>
                <a:latin typeface="+mn-lt"/>
                <a:ea typeface="+mn-ea"/>
                <a:cs typeface="+mn-cs"/>
              </a:rPr>
              <a:t>(3), 246-258.</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21</a:t>
            </a:fld>
            <a:endParaRPr lang="en-CA" dirty="0"/>
          </a:p>
        </p:txBody>
      </p:sp>
    </p:spTree>
    <p:extLst>
      <p:ext uri="{BB962C8B-B14F-4D97-AF65-F5344CB8AC3E}">
        <p14:creationId xmlns:p14="http://schemas.microsoft.com/office/powerpoint/2010/main" val="275241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1160463"/>
            <a:ext cx="5486400" cy="3086100"/>
          </a:xfrm>
        </p:spPr>
      </p:sp>
      <p:sp>
        <p:nvSpPr>
          <p:cNvPr id="3" name="Notes Placeholder 2"/>
          <p:cNvSpPr>
            <a:spLocks noGrp="1"/>
          </p:cNvSpPr>
          <p:nvPr>
            <p:ph type="body" idx="1"/>
          </p:nvPr>
        </p:nvSpPr>
        <p:spPr/>
        <p:txBody>
          <a:bodyPr/>
          <a:lstStyle/>
          <a:p>
            <a:r>
              <a:rPr lang="en-CA" b="1" u="sng"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Smith, M. A. (2011). Are you a transformational leader?. </a:t>
            </a:r>
            <a:r>
              <a:rPr lang="en-CA" i="1" dirty="0"/>
              <a:t>Nursing Management</a:t>
            </a:r>
            <a:r>
              <a:rPr lang="en-CA" dirty="0"/>
              <a:t>, </a:t>
            </a:r>
            <a:r>
              <a:rPr lang="en-CA" i="1" dirty="0"/>
              <a:t>42</a:t>
            </a:r>
            <a:r>
              <a:rPr lang="en-CA" dirty="0"/>
              <a:t>(9), 44-50.</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22</a:t>
            </a:fld>
            <a:endParaRPr lang="en-CA" dirty="0"/>
          </a:p>
        </p:txBody>
      </p:sp>
    </p:spTree>
    <p:extLst>
      <p:ext uri="{BB962C8B-B14F-4D97-AF65-F5344CB8AC3E}">
        <p14:creationId xmlns:p14="http://schemas.microsoft.com/office/powerpoint/2010/main" val="374070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Surakka, T. (2008). The nurse manager's work in the hospital environment during the 1990s and 2000s: responsibility, accountability and expertise in nursing leadership. </a:t>
            </a:r>
            <a:r>
              <a:rPr lang="en-CA" i="1" dirty="0"/>
              <a:t>Journal of Nursing Management</a:t>
            </a:r>
            <a:r>
              <a:rPr lang="en-CA" dirty="0"/>
              <a:t>, </a:t>
            </a:r>
            <a:r>
              <a:rPr lang="en-CA" i="1" dirty="0"/>
              <a:t>16</a:t>
            </a:r>
            <a:r>
              <a:rPr lang="en-CA" dirty="0"/>
              <a:t>(5), 525-534.</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23</a:t>
            </a:fld>
            <a:endParaRPr lang="en-CA" dirty="0"/>
          </a:p>
        </p:txBody>
      </p:sp>
    </p:spTree>
    <p:extLst>
      <p:ext uri="{BB962C8B-B14F-4D97-AF65-F5344CB8AC3E}">
        <p14:creationId xmlns:p14="http://schemas.microsoft.com/office/powerpoint/2010/main" val="7798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Speaker </a:t>
            </a:r>
            <a:r>
              <a:rPr lang="en-CA" b="1" u="sng" dirty="0" smtClean="0"/>
              <a:t>Notes</a:t>
            </a:r>
            <a:endParaRPr lang="en-CA"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The following slides provide and overview of the</a:t>
            </a:r>
            <a:r>
              <a:rPr lang="en-CA" b="0" baseline="0" dirty="0"/>
              <a:t> five practices of transformational leadership described in the RNAO guidelines</a:t>
            </a:r>
            <a:r>
              <a:rPr lang="en-CA" b="0" baseline="0" dirty="0" smtClean="0"/>
              <a:t>.  </a:t>
            </a:r>
            <a:r>
              <a:rPr lang="en-CA" b="0" baseline="0" dirty="0"/>
              <a:t>Each will be described briefly but elaborated on more as the course progresses. </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smtClean="0"/>
              <a:t>Reference</a:t>
            </a:r>
            <a:r>
              <a:rPr lang="en-CA" b="1" u="sng"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RNAO, (2013). Developing and sustaining nursing leadership. </a:t>
            </a:r>
            <a:r>
              <a:rPr lang="en-US" sz="1200" i="1" dirty="0"/>
              <a:t>Best Practice Guideline (2</a:t>
            </a:r>
            <a:r>
              <a:rPr lang="en-US" sz="1200" i="1" baseline="30000" dirty="0"/>
              <a:t>nd</a:t>
            </a:r>
            <a:r>
              <a:rPr lang="en-US" sz="1200" i="1" dirty="0"/>
              <a:t> ed.).</a:t>
            </a:r>
          </a:p>
          <a:p>
            <a:endParaRPr lang="en-CA"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24</a:t>
            </a:fld>
            <a:endParaRPr lang="en-CA" dirty="0"/>
          </a:p>
        </p:txBody>
      </p:sp>
    </p:spTree>
    <p:extLst>
      <p:ext uri="{BB962C8B-B14F-4D97-AF65-F5344CB8AC3E}">
        <p14:creationId xmlns:p14="http://schemas.microsoft.com/office/powerpoint/2010/main" val="293529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Speaker </a:t>
            </a:r>
            <a:r>
              <a:rPr lang="en-US" b="1" u="sng" dirty="0" smtClean="0"/>
              <a:t>Notes</a:t>
            </a:r>
            <a:r>
              <a:rPr lang="en-US" b="1" u="sng" dirty="0"/>
              <a:t>:</a:t>
            </a:r>
          </a:p>
          <a:p>
            <a:pPr marL="171450" indent="-171450">
              <a:buFont typeface="Arial" panose="020B0604020202020204" pitchFamily="34" charset="0"/>
              <a:buChar char="•"/>
            </a:pPr>
            <a:r>
              <a:rPr lang="en-US" dirty="0"/>
              <a:t>Draw</a:t>
            </a:r>
            <a:r>
              <a:rPr lang="en-US" baseline="0" dirty="0"/>
              <a:t> parallels between building trust with team members and building trust with residents (e.g. Therapeutic Nurse Client Relationship) – and </a:t>
            </a:r>
            <a:r>
              <a:rPr lang="en-US" baseline="0" dirty="0" smtClean="0"/>
              <a:t>use </a:t>
            </a:r>
            <a:r>
              <a:rPr lang="en-US" baseline="0" dirty="0"/>
              <a:t>examples to illustrate how both types of trust enhances care.</a:t>
            </a:r>
          </a:p>
        </p:txBody>
      </p:sp>
      <p:sp>
        <p:nvSpPr>
          <p:cNvPr id="4" name="Slide Number Placeholder 3"/>
          <p:cNvSpPr>
            <a:spLocks noGrp="1"/>
          </p:cNvSpPr>
          <p:nvPr>
            <p:ph type="sldNum" sz="quarter" idx="10"/>
          </p:nvPr>
        </p:nvSpPr>
        <p:spPr/>
        <p:txBody>
          <a:bodyPr/>
          <a:lstStyle/>
          <a:p>
            <a:fld id="{44A0CD73-2839-4D54-9BD0-93BF15ABF770}" type="slidenum">
              <a:rPr lang="en-CA" smtClean="0"/>
              <a:t>25</a:t>
            </a:fld>
            <a:endParaRPr lang="en-CA" dirty="0"/>
          </a:p>
        </p:txBody>
      </p:sp>
    </p:spTree>
    <p:extLst>
      <p:ext uri="{BB962C8B-B14F-4D97-AF65-F5344CB8AC3E}">
        <p14:creationId xmlns:p14="http://schemas.microsoft.com/office/powerpoint/2010/main" val="39658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31</a:t>
            </a:fld>
            <a:endParaRPr lang="en-CA" dirty="0"/>
          </a:p>
        </p:txBody>
      </p:sp>
    </p:spTree>
    <p:extLst>
      <p:ext uri="{BB962C8B-B14F-4D97-AF65-F5344CB8AC3E}">
        <p14:creationId xmlns:p14="http://schemas.microsoft.com/office/powerpoint/2010/main" val="121674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Speaker </a:t>
            </a:r>
            <a:r>
              <a:rPr lang="en-US" b="1" u="sng" dirty="0" smtClean="0"/>
              <a:t>Notes</a:t>
            </a:r>
            <a:r>
              <a:rPr lang="en-US" b="1" u="sng" baseline="0" dirty="0"/>
              <a:t>:</a:t>
            </a:r>
          </a:p>
          <a:p>
            <a:pPr marL="171450" indent="-171450">
              <a:buFont typeface="Arial" panose="020B0604020202020204" pitchFamily="34" charset="0"/>
              <a:buChar char="•"/>
            </a:pPr>
            <a:r>
              <a:rPr lang="en-US" b="0" u="none" baseline="0" dirty="0"/>
              <a:t>Discuss the need for clinical nursing leadership in light of the changing health care environment.</a:t>
            </a:r>
          </a:p>
          <a:p>
            <a:pPr marL="171450" indent="-171450">
              <a:buFont typeface="Arial" panose="020B0604020202020204" pitchFamily="34" charset="0"/>
              <a:buChar char="•"/>
            </a:pPr>
            <a:r>
              <a:rPr lang="en-US" b="0" u="none" baseline="0" dirty="0"/>
              <a:t>Focus on what the needs are of the resident/family in LTC and how the needs are different than what they had </a:t>
            </a:r>
            <a:r>
              <a:rPr lang="en-US" b="0" u="none" baseline="0" dirty="0" smtClean="0"/>
              <a:t>been previously.</a:t>
            </a:r>
            <a:endParaRPr lang="en-US" b="0" u="none" baseline="0" dirty="0"/>
          </a:p>
          <a:p>
            <a:pPr marL="171450" indent="-171450">
              <a:buFont typeface="Arial" panose="020B0604020202020204" pitchFamily="34" charset="0"/>
              <a:buChar char="•"/>
            </a:pPr>
            <a:r>
              <a:rPr lang="en-US" b="0" u="none" baseline="0" dirty="0"/>
              <a:t>Understanding individual resident needs brings complexity to the care component provided by the front line workers. This means there is a greater need for leadership styles that emphasize working </a:t>
            </a:r>
            <a:r>
              <a:rPr lang="en-US" b="0" u="none" baseline="0" dirty="0" smtClean="0"/>
              <a:t>with </a:t>
            </a:r>
            <a:r>
              <a:rPr lang="en-US" b="0" u="none" baseline="0" dirty="0"/>
              <a:t>and </a:t>
            </a:r>
            <a:r>
              <a:rPr lang="en-US" b="0" u="none" baseline="0" dirty="0" smtClean="0"/>
              <a:t>empowering </a:t>
            </a:r>
            <a:r>
              <a:rPr lang="en-US" b="0" u="none" baseline="0" dirty="0"/>
              <a:t>rather than the old school style of directive care.</a:t>
            </a:r>
          </a:p>
          <a:p>
            <a:pPr marL="171450" indent="-171450">
              <a:buFont typeface="Arial" panose="020B0604020202020204" pitchFamily="34" charset="0"/>
              <a:buChar char="•"/>
            </a:pPr>
            <a:endParaRPr lang="en-US" b="0" u="none" baseline="0" dirty="0"/>
          </a:p>
          <a:p>
            <a:pPr marL="0" indent="0">
              <a:buFont typeface="Arial" panose="020B0604020202020204" pitchFamily="34" charset="0"/>
              <a:buNone/>
            </a:pPr>
            <a:r>
              <a:rPr lang="en-US" b="1" u="sng" baseline="0" dirty="0"/>
              <a:t>Additional </a:t>
            </a:r>
            <a:r>
              <a:rPr lang="en-US" b="1" u="sng" baseline="0" dirty="0" smtClean="0"/>
              <a:t>Reference</a:t>
            </a:r>
            <a:r>
              <a:rPr lang="en-US" b="1" u="sng" baseline="0" dirty="0"/>
              <a:t>:</a:t>
            </a:r>
          </a:p>
          <a:p>
            <a:pPr marL="0" indent="0">
              <a:buFont typeface="Arial" panose="020B0604020202020204" pitchFamily="34" charset="0"/>
              <a:buNone/>
            </a:pPr>
            <a:r>
              <a:rPr lang="en-US" b="0" u="none" baseline="0" dirty="0"/>
              <a:t>Canadian Union of Public Employees, (2009). </a:t>
            </a:r>
            <a:r>
              <a:rPr lang="en-CA" i="1" dirty="0"/>
              <a:t>Residential Long-Term Care in Canada: Our Vision for Better Seniors’ Care</a:t>
            </a:r>
            <a:r>
              <a:rPr lang="en-CA" dirty="0"/>
              <a:t>, Ottawa, ON, Canada. Retrieved from the</a:t>
            </a:r>
            <a:r>
              <a:rPr lang="en-CA" baseline="0" dirty="0"/>
              <a:t> </a:t>
            </a:r>
            <a:r>
              <a:rPr lang="en-US" b="0" u="none" baseline="0" dirty="0"/>
              <a:t>Canadian Union of Public Employees</a:t>
            </a:r>
            <a:r>
              <a:rPr lang="en-CA" baseline="0" dirty="0"/>
              <a:t> website:</a:t>
            </a: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http://archive.cupe.ca/updir/CUPE-long-term-care-seniors-care-summary.pdf</a:t>
            </a:r>
            <a:endParaRPr lang="en-US" dirty="0"/>
          </a:p>
          <a:p>
            <a:pPr marL="0" indent="0">
              <a:buFont typeface="Arial" panose="020B0604020202020204" pitchFamily="34" charset="0"/>
              <a:buNone/>
            </a:pPr>
            <a:endParaRPr lang="en-US" b="1" u="none" baseline="0" dirty="0"/>
          </a:p>
          <a:p>
            <a:pPr marL="0" indent="0">
              <a:buFont typeface="Arial" panose="020B0604020202020204" pitchFamily="34" charset="0"/>
              <a:buNone/>
            </a:pPr>
            <a:endParaRPr lang="en-US" b="0" u="none"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4</a:t>
            </a:fld>
            <a:endParaRPr lang="en-CA" dirty="0"/>
          </a:p>
        </p:txBody>
      </p:sp>
    </p:spTree>
    <p:extLst>
      <p:ext uri="{BB962C8B-B14F-4D97-AF65-F5344CB8AC3E}">
        <p14:creationId xmlns:p14="http://schemas.microsoft.com/office/powerpoint/2010/main" val="259961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baseline="0" dirty="0"/>
              <a:t>Speaker </a:t>
            </a:r>
            <a:r>
              <a:rPr lang="en-US" b="1" u="sng" baseline="0" dirty="0" smtClean="0"/>
              <a:t>Notes</a:t>
            </a:r>
            <a:r>
              <a:rPr lang="en-US" b="1" u="sng" baseline="0" dirty="0"/>
              <a:t>:</a:t>
            </a:r>
            <a:endParaRPr lang="en-US" b="0" u="sng" baseline="0" dirty="0"/>
          </a:p>
          <a:p>
            <a:pPr marL="171450" indent="-171450">
              <a:buFont typeface="Arial" panose="020B0604020202020204" pitchFamily="34" charset="0"/>
              <a:buChar char="•"/>
            </a:pPr>
            <a:r>
              <a:rPr lang="en-US" b="0" baseline="0" dirty="0"/>
              <a:t>Discuss with </a:t>
            </a:r>
            <a:r>
              <a:rPr lang="en-US" b="0" baseline="0" dirty="0" smtClean="0"/>
              <a:t>the group </a:t>
            </a:r>
            <a:r>
              <a:rPr lang="en-US" b="0" baseline="0" dirty="0"/>
              <a:t>how the evolving health care environment impacts the profession of nursing through various changes such as the reduction in front line staff, fewer RNs, and a growing need for nurses to become "coordinators” of care.</a:t>
            </a:r>
          </a:p>
        </p:txBody>
      </p:sp>
      <p:sp>
        <p:nvSpPr>
          <p:cNvPr id="4" name="Slide Number Placeholder 3"/>
          <p:cNvSpPr>
            <a:spLocks noGrp="1"/>
          </p:cNvSpPr>
          <p:nvPr>
            <p:ph type="sldNum" sz="quarter" idx="10"/>
          </p:nvPr>
        </p:nvSpPr>
        <p:spPr/>
        <p:txBody>
          <a:bodyPr/>
          <a:lstStyle/>
          <a:p>
            <a:fld id="{EAEAEC44-46E6-459A-B4F1-59EA71212378}" type="slidenum">
              <a:rPr lang="en-US" smtClean="0"/>
              <a:pPr/>
              <a:t>5</a:t>
            </a:fld>
            <a:endParaRPr lang="en-US" dirty="0"/>
          </a:p>
        </p:txBody>
      </p:sp>
    </p:spTree>
    <p:extLst>
      <p:ext uri="{BB962C8B-B14F-4D97-AF65-F5344CB8AC3E}">
        <p14:creationId xmlns:p14="http://schemas.microsoft.com/office/powerpoint/2010/main" val="316574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Speaker </a:t>
            </a:r>
            <a:r>
              <a:rPr lang="en-US" b="1" u="sng" dirty="0" smtClean="0"/>
              <a:t>Notes</a:t>
            </a:r>
            <a:r>
              <a:rPr lang="en-US" b="1" u="sng" baseline="0" dirty="0"/>
              <a:t>:</a:t>
            </a:r>
          </a:p>
          <a:p>
            <a:pPr marL="0" indent="0">
              <a:buFont typeface="Arial" panose="020B0604020202020204" pitchFamily="34" charset="0"/>
              <a:buNone/>
            </a:pPr>
            <a:r>
              <a:rPr lang="en-US" b="0" u="none" baseline="0" dirty="0"/>
              <a:t>Discuss how the knowledge of standards of practice (i.e. medication, documentation, delegation) is critical to leadership. </a:t>
            </a:r>
          </a:p>
          <a:p>
            <a:pPr marL="0" indent="0">
              <a:buFont typeface="Arial" panose="020B0604020202020204" pitchFamily="34" charset="0"/>
              <a:buNone/>
            </a:pPr>
            <a:r>
              <a:rPr lang="en-US" b="0" u="none" baseline="0" dirty="0"/>
              <a:t>Discuss how standards of practice are governed by the following organizations and legislation: </a:t>
            </a:r>
          </a:p>
          <a:p>
            <a:pPr marL="0" indent="0">
              <a:buFont typeface="Arial" panose="020B0604020202020204" pitchFamily="34" charset="0"/>
              <a:buNone/>
            </a:pPr>
            <a:endParaRPr lang="en-US" b="0" u="none" baseline="0" dirty="0"/>
          </a:p>
          <a:p>
            <a:pPr marL="171450" indent="-171450">
              <a:buFont typeface="Arial" panose="020B0604020202020204" pitchFamily="34" charset="0"/>
              <a:buChar char="•"/>
            </a:pPr>
            <a:r>
              <a:rPr lang="en-US" b="0" u="none" baseline="0" dirty="0" smtClean="0"/>
              <a:t>RHPA – reminds </a:t>
            </a:r>
            <a:r>
              <a:rPr lang="en-US" b="0" u="none" baseline="0" dirty="0"/>
              <a:t>us of responsibility to the health care system – governs how all professionals must act </a:t>
            </a:r>
            <a:r>
              <a:rPr lang="en-US" b="0" u="none" baseline="0" dirty="0" smtClean="0"/>
              <a:t>(for </a:t>
            </a:r>
            <a:r>
              <a:rPr lang="en-US" b="0" u="none" baseline="0" dirty="0"/>
              <a:t>example quality </a:t>
            </a:r>
            <a:r>
              <a:rPr lang="en-US" b="0" u="none" baseline="0" dirty="0" smtClean="0"/>
              <a:t>assurance) </a:t>
            </a:r>
            <a:r>
              <a:rPr lang="en-US" b="0" u="none" baseline="0" dirty="0"/>
              <a:t>– mandate for all self-regulating professions</a:t>
            </a:r>
          </a:p>
          <a:p>
            <a:pPr marL="171450" indent="-171450">
              <a:buFont typeface="Arial" panose="020B0604020202020204" pitchFamily="34" charset="0"/>
              <a:buChar char="•"/>
            </a:pPr>
            <a:r>
              <a:rPr lang="en-US" b="0" u="none" baseline="0" dirty="0"/>
              <a:t>Nursing Act </a:t>
            </a:r>
            <a:r>
              <a:rPr lang="en-US" b="0" u="none" baseline="0" dirty="0" smtClean="0"/>
              <a:t>reminds us </a:t>
            </a:r>
            <a:r>
              <a:rPr lang="en-US" b="0" u="none" baseline="0" dirty="0"/>
              <a:t>of what we can and cannot do</a:t>
            </a:r>
          </a:p>
          <a:p>
            <a:pPr marL="171450" indent="-171450">
              <a:buFont typeface="Arial" panose="020B0604020202020204" pitchFamily="34" charset="0"/>
              <a:buChar char="•"/>
            </a:pPr>
            <a:r>
              <a:rPr lang="en-US" b="0" u="none" baseline="0" dirty="0"/>
              <a:t>MOHLTC – higher jurisdiction over what we do</a:t>
            </a:r>
            <a:endParaRPr lang="en-US" b="0" u="none" dirty="0"/>
          </a:p>
        </p:txBody>
      </p:sp>
      <p:sp>
        <p:nvSpPr>
          <p:cNvPr id="4" name="Slide Number Placeholder 3"/>
          <p:cNvSpPr>
            <a:spLocks noGrp="1"/>
          </p:cNvSpPr>
          <p:nvPr>
            <p:ph type="sldNum" sz="quarter" idx="10"/>
          </p:nvPr>
        </p:nvSpPr>
        <p:spPr/>
        <p:txBody>
          <a:bodyPr/>
          <a:lstStyle/>
          <a:p>
            <a:fld id="{EAEAEC44-46E6-459A-B4F1-59EA71212378}" type="slidenum">
              <a:rPr lang="en-US" smtClean="0"/>
              <a:pPr/>
              <a:t>6</a:t>
            </a:fld>
            <a:endParaRPr lang="en-US" dirty="0"/>
          </a:p>
        </p:txBody>
      </p:sp>
    </p:spTree>
    <p:extLst>
      <p:ext uri="{BB962C8B-B14F-4D97-AF65-F5344CB8AC3E}">
        <p14:creationId xmlns:p14="http://schemas.microsoft.com/office/powerpoint/2010/main" val="79711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 Notes</a:t>
            </a:r>
            <a:r>
              <a:rPr lang="en-US" b="1" u="sng" baseline="0" dirty="0" smtClean="0"/>
              <a:t>:</a:t>
            </a:r>
          </a:p>
          <a:p>
            <a:r>
              <a:rPr lang="en-US" baseline="0" dirty="0" smtClean="0"/>
              <a:t>Remind </a:t>
            </a:r>
            <a:r>
              <a:rPr lang="en-US" baseline="0" dirty="0"/>
              <a:t>the audience that knowledge, </a:t>
            </a:r>
            <a:r>
              <a:rPr lang="en-US" baseline="0" dirty="0" smtClean="0"/>
              <a:t>skill, </a:t>
            </a:r>
            <a:r>
              <a:rPr lang="en-US" baseline="0" dirty="0"/>
              <a:t>and judgement determines what we do in nursing and that ongoing training is essential for all three components.  </a:t>
            </a:r>
          </a:p>
          <a:p>
            <a:r>
              <a:rPr lang="en-US" baseline="0" dirty="0"/>
              <a:t>Evidence-based practice guides what we do. Tools to keep us up on the evidence can be found in a number of places including clinical practice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RNAO </a:t>
            </a:r>
            <a:r>
              <a:rPr lang="en-US" baseline="0" dirty="0" smtClean="0"/>
              <a:t>has guidelines </a:t>
            </a:r>
            <a:r>
              <a:rPr lang="en-US" baseline="0" dirty="0"/>
              <a:t>for leadership, and various other </a:t>
            </a:r>
            <a:r>
              <a:rPr lang="en-US" baseline="0" dirty="0" smtClean="0"/>
              <a:t>tools, </a:t>
            </a:r>
            <a:r>
              <a:rPr lang="en-US" baseline="0" dirty="0"/>
              <a:t>that help us as nurses to practice in a safe and ethical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Have the group discuss how nursing practice has changed to reflect new evidence. Consider the areas of skin care (e.g. use of baby powder/plastic draw sheets) and fall prevention (e.g. use of restraints).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7</a:t>
            </a:fld>
            <a:endParaRPr lang="en-CA" dirty="0"/>
          </a:p>
        </p:txBody>
      </p:sp>
    </p:spTree>
    <p:extLst>
      <p:ext uri="{BB962C8B-B14F-4D97-AF65-F5344CB8AC3E}">
        <p14:creationId xmlns:p14="http://schemas.microsoft.com/office/powerpoint/2010/main" val="193890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Speaker Notes</a:t>
            </a:r>
            <a:r>
              <a:rPr lang="en-US" b="1" u="sng" baseline="0" dirty="0" smtClean="0"/>
              <a:t>:</a:t>
            </a:r>
          </a:p>
          <a:p>
            <a:pPr marL="0" indent="0">
              <a:buFont typeface="Arial" panose="020B0604020202020204" pitchFamily="34" charset="0"/>
              <a:buNone/>
            </a:pPr>
            <a:r>
              <a:rPr lang="en-US" sz="1200" dirty="0" smtClean="0"/>
              <a:t>Remind</a:t>
            </a:r>
            <a:r>
              <a:rPr lang="en-US" sz="1200" baseline="0" dirty="0" smtClean="0"/>
              <a:t> </a:t>
            </a:r>
            <a:r>
              <a:rPr lang="en-US" sz="1200" baseline="0" dirty="0"/>
              <a:t>the group that everything we do is based on a set of standards and a code of ethics within the nursing profession that guides us to make decisions that are in the best interest of the resident. This slide lists elements of ethical practice that </a:t>
            </a:r>
            <a:r>
              <a:rPr lang="en-US" sz="1200" baseline="0" dirty="0" smtClean="0"/>
              <a:t>can </a:t>
            </a:r>
            <a:r>
              <a:rPr lang="en-US" sz="1200" baseline="0" dirty="0"/>
              <a:t>be discussed in terms of the LTC context. </a:t>
            </a:r>
          </a:p>
          <a:p>
            <a:pPr marL="0" indent="0">
              <a:buFont typeface="Arial" panose="020B0604020202020204" pitchFamily="34" charset="0"/>
              <a:buNone/>
            </a:pPr>
            <a:endParaRPr lang="en-US" sz="1200" b="0" baseline="0" dirty="0" smtClean="0"/>
          </a:p>
          <a:p>
            <a:pPr marL="0" indent="0">
              <a:buFont typeface="Arial" panose="020B0604020202020204" pitchFamily="34" charset="0"/>
              <a:buNone/>
            </a:pPr>
            <a:r>
              <a:rPr lang="en-US" sz="1200" b="0" baseline="0" dirty="0" smtClean="0"/>
              <a:t>Examples</a:t>
            </a:r>
            <a:r>
              <a:rPr lang="en-US" sz="1200" b="0" baseline="0" dirty="0"/>
              <a:t>:</a:t>
            </a:r>
            <a:endParaRPr lang="en-US" sz="1200" baseline="0" dirty="0"/>
          </a:p>
          <a:p>
            <a:pPr marL="171450" indent="-171450">
              <a:buFont typeface="Arial" panose="020B0604020202020204" pitchFamily="34" charset="0"/>
              <a:buChar char="•"/>
            </a:pPr>
            <a:r>
              <a:rPr lang="en-US" sz="1200" baseline="0" dirty="0"/>
              <a:t>Choice – Residents who are cognitively impaired have the right to determine what is best for them even if it does not go along with the plan of care set out by the health care </a:t>
            </a:r>
            <a:r>
              <a:rPr lang="en-US" sz="1200" baseline="0" dirty="0" smtClean="0"/>
              <a:t>team (the plan of care should be updated to reflect the resident’s wishes).</a:t>
            </a:r>
            <a:endParaRPr lang="en-US" sz="1200" baseline="0" dirty="0"/>
          </a:p>
          <a:p>
            <a:pPr marL="171450" indent="-171450">
              <a:buFont typeface="Arial" panose="020B0604020202020204" pitchFamily="34" charset="0"/>
              <a:buChar char="•"/>
            </a:pPr>
            <a:r>
              <a:rPr lang="en-US" sz="1200" baseline="0" dirty="0"/>
              <a:t>Dignity – often lost for people in nursing homes for a variety of reasons.</a:t>
            </a:r>
          </a:p>
          <a:p>
            <a:pPr marL="171450" indent="-171450">
              <a:buFont typeface="Arial" panose="020B0604020202020204" pitchFamily="34" charset="0"/>
              <a:buChar char="•"/>
            </a:pPr>
            <a:r>
              <a:rPr lang="en-US" sz="1200" baseline="0" dirty="0"/>
              <a:t>Fairness – that everyone gets the same treatment – nobody is treated differently because of who they are.</a:t>
            </a:r>
          </a:p>
          <a:p>
            <a:pPr marL="171450" indent="-171450">
              <a:buFont typeface="Arial" panose="020B0604020202020204" pitchFamily="34" charset="0"/>
              <a:buChar char="•"/>
            </a:pPr>
            <a:endParaRPr lang="en-US" sz="1200" baseline="0" dirty="0"/>
          </a:p>
          <a:p>
            <a:pPr marL="0" indent="0">
              <a:buFont typeface="Arial" panose="020B0604020202020204" pitchFamily="34" charset="0"/>
              <a:buNone/>
            </a:pPr>
            <a:r>
              <a:rPr lang="en-US" sz="1200" b="1" u="sng" baseline="0" dirty="0"/>
              <a:t>Discussion </a:t>
            </a:r>
            <a:r>
              <a:rPr lang="en-US" sz="1200" b="1" u="sng" baseline="0" dirty="0" smtClean="0"/>
              <a:t>Activity</a:t>
            </a:r>
            <a:r>
              <a:rPr lang="en-US" sz="1200" b="1" u="sng" baseline="0" dirty="0"/>
              <a:t>: </a:t>
            </a:r>
          </a:p>
          <a:p>
            <a:pPr marL="0" indent="0">
              <a:buFont typeface="Arial" panose="020B0604020202020204" pitchFamily="34" charset="0"/>
              <a:buNone/>
            </a:pPr>
            <a:r>
              <a:rPr lang="en-US" sz="1200" b="0" baseline="0" dirty="0"/>
              <a:t>Ask the group for examples of ethical dilemmas encountered in their practice environments. </a:t>
            </a:r>
          </a:p>
          <a:p>
            <a:pPr marL="0" indent="0">
              <a:buFont typeface="Arial" panose="020B0604020202020204" pitchFamily="34" charset="0"/>
              <a:buNone/>
            </a:pPr>
            <a:endParaRPr lang="en-US" sz="1200" b="1"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8</a:t>
            </a:fld>
            <a:endParaRPr lang="en-CA" dirty="0"/>
          </a:p>
        </p:txBody>
      </p:sp>
    </p:spTree>
    <p:extLst>
      <p:ext uri="{BB962C8B-B14F-4D97-AF65-F5344CB8AC3E}">
        <p14:creationId xmlns:p14="http://schemas.microsoft.com/office/powerpoint/2010/main" val="213482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Speaker </a:t>
            </a:r>
            <a:r>
              <a:rPr lang="en-US" b="1" u="sng" dirty="0" smtClean="0"/>
              <a:t>Notes</a:t>
            </a:r>
            <a:r>
              <a:rPr lang="en-US" b="1" u="sng" baseline="0" dirty="0"/>
              <a:t>:</a:t>
            </a:r>
          </a:p>
          <a:p>
            <a:pPr marL="171450" indent="-171450">
              <a:buFont typeface="Arial" panose="020B0604020202020204" pitchFamily="34" charset="0"/>
              <a:buChar char="•"/>
            </a:pPr>
            <a:r>
              <a:rPr lang="en-US" baseline="0" dirty="0"/>
              <a:t>Ask  the group to think about the qualities that they feel makes a good leader. This slide lists some qualities that have been described in the reference provided on the previous slide. Expand on how these qualities look in the context of LTC.</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10</a:t>
            </a:fld>
            <a:endParaRPr lang="en-CA" dirty="0"/>
          </a:p>
        </p:txBody>
      </p:sp>
    </p:spTree>
    <p:extLst>
      <p:ext uri="{BB962C8B-B14F-4D97-AF65-F5344CB8AC3E}">
        <p14:creationId xmlns:p14="http://schemas.microsoft.com/office/powerpoint/2010/main" val="350596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Speaker </a:t>
            </a:r>
            <a:r>
              <a:rPr lang="en-CA" b="1" u="sng" dirty="0" smtClean="0"/>
              <a:t>Notes</a:t>
            </a:r>
            <a:r>
              <a:rPr lang="en-CA" b="1" u="sng" dirty="0"/>
              <a:t>:</a:t>
            </a:r>
          </a:p>
          <a:p>
            <a:r>
              <a:rPr lang="en-CA" b="0" dirty="0"/>
              <a:t>Discuss</a:t>
            </a:r>
            <a:r>
              <a:rPr lang="en-CA" b="0" baseline="0" dirty="0"/>
              <a:t> key attributes of effective clinical nurse leaders as outlined in the slide and discussed in the reference provided below.</a:t>
            </a:r>
            <a:endParaRPr lang="en-CA" b="0" dirty="0"/>
          </a:p>
          <a:p>
            <a:endParaRPr lang="en-CA" b="1" dirty="0"/>
          </a:p>
          <a:p>
            <a:r>
              <a:rPr lang="en-CA" b="1" u="sng" dirty="0"/>
              <a:t>Further </a:t>
            </a:r>
            <a:r>
              <a:rPr lang="en-CA" b="1" u="sng" dirty="0" smtClean="0"/>
              <a:t>Reference</a:t>
            </a:r>
            <a:r>
              <a:rPr lang="en-CA" b="1" u="sng"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Cook, M. J. (2001). The attributes of effective clinical nurse leaders. </a:t>
            </a:r>
            <a:r>
              <a:rPr lang="en-CA" i="1" dirty="0"/>
              <a:t>Nursing Standard</a:t>
            </a:r>
            <a:r>
              <a:rPr lang="en-CA" dirty="0"/>
              <a:t>, </a:t>
            </a:r>
            <a:r>
              <a:rPr lang="en-CA" i="1" dirty="0"/>
              <a:t>15</a:t>
            </a:r>
            <a:r>
              <a:rPr lang="en-CA" dirty="0"/>
              <a:t>(35), 38-44.</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11</a:t>
            </a:fld>
            <a:endParaRPr lang="en-CA" dirty="0"/>
          </a:p>
        </p:txBody>
      </p:sp>
    </p:spTree>
    <p:extLst>
      <p:ext uri="{BB962C8B-B14F-4D97-AF65-F5344CB8AC3E}">
        <p14:creationId xmlns:p14="http://schemas.microsoft.com/office/powerpoint/2010/main" val="231877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Speaker </a:t>
            </a:r>
            <a:r>
              <a:rPr lang="en-US" b="1" u="sng" dirty="0" smtClean="0"/>
              <a:t>Notes</a:t>
            </a:r>
            <a:r>
              <a:rPr lang="en-US" b="1" u="sng" dirty="0"/>
              <a:t>:</a:t>
            </a:r>
          </a:p>
          <a:p>
            <a:pPr marL="171450" indent="-171450">
              <a:buFont typeface="Arial" panose="020B0604020202020204" pitchFamily="34" charset="0"/>
              <a:buChar char="•"/>
            </a:pPr>
            <a:r>
              <a:rPr lang="en-US" dirty="0"/>
              <a:t>Overview of the difference</a:t>
            </a:r>
            <a:r>
              <a:rPr lang="en-US" baseline="0" dirty="0"/>
              <a:t> between the </a:t>
            </a:r>
            <a:r>
              <a:rPr lang="en-US" baseline="0" dirty="0" smtClean="0"/>
              <a:t>concepts </a:t>
            </a:r>
            <a:r>
              <a:rPr lang="en-US" baseline="0" dirty="0"/>
              <a:t>of leadership and management.</a:t>
            </a:r>
          </a:p>
          <a:p>
            <a:pPr marL="171450" indent="-171450">
              <a:buFont typeface="Arial" panose="020B0604020202020204" pitchFamily="34" charset="0"/>
              <a:buChar char="•"/>
            </a:pPr>
            <a:r>
              <a:rPr lang="en-US" baseline="0" dirty="0"/>
              <a:t>Many of us in nursing assume that others are the leaders and that we are just followers but all nurses (i.e. RPNs and RNs) are leaders by the nature of our profession.</a:t>
            </a:r>
          </a:p>
          <a:p>
            <a:endParaRPr lang="en-CA"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12</a:t>
            </a:fld>
            <a:endParaRPr lang="en-CA" dirty="0"/>
          </a:p>
        </p:txBody>
      </p:sp>
    </p:spTree>
    <p:extLst>
      <p:ext uri="{BB962C8B-B14F-4D97-AF65-F5344CB8AC3E}">
        <p14:creationId xmlns:p14="http://schemas.microsoft.com/office/powerpoint/2010/main" val="287637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78443"/>
            <a:ext cx="7772400" cy="1014094"/>
          </a:xfrm>
        </p:spPr>
        <p:txBody>
          <a:bodyPr anchor="t">
            <a:normAutofit/>
          </a:bodyPr>
          <a:lstStyle>
            <a:lvl1pPr algn="l">
              <a:defRPr sz="3800" cap="all" baseline="0">
                <a:solidFill>
                  <a:srgbClr val="6E6F72"/>
                </a:solidFill>
              </a:defRPr>
            </a:lvl1pPr>
          </a:lstStyle>
          <a:p>
            <a:r>
              <a:rPr lang="en-US" dirty="0"/>
              <a:t>Click to edit Master title style</a:t>
            </a:r>
          </a:p>
        </p:txBody>
      </p:sp>
      <p:pic>
        <p:nvPicPr>
          <p:cNvPr id="6" name="Picture 5" descr="CLRI_Logo.png"/>
          <p:cNvPicPr>
            <a:picLocks noChangeAspect="1"/>
          </p:cNvPicPr>
          <p:nvPr userDrawn="1"/>
        </p:nvPicPr>
        <p:blipFill>
          <a:blip r:embed="rId2"/>
          <a:stretch>
            <a:fillRect/>
          </a:stretch>
        </p:blipFill>
        <p:spPr>
          <a:xfrm>
            <a:off x="5823250" y="5992474"/>
            <a:ext cx="2948921" cy="588576"/>
          </a:xfrm>
          <a:prstGeom prst="rect">
            <a:avLst/>
          </a:prstGeom>
        </p:spPr>
      </p:pic>
      <p:pic>
        <p:nvPicPr>
          <p:cNvPr id="5" name="Picture 4" descr="TitlePg_BG.jpg"/>
          <p:cNvPicPr>
            <a:picLocks noChangeAspect="1"/>
          </p:cNvPicPr>
          <p:nvPr userDrawn="1"/>
        </p:nvPicPr>
        <p:blipFill>
          <a:blip r:embed="rId3"/>
          <a:stretch>
            <a:fillRect/>
          </a:stretch>
        </p:blipFill>
        <p:spPr>
          <a:xfrm>
            <a:off x="0" y="1318137"/>
            <a:ext cx="9144000" cy="46740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pic>
        <p:nvPicPr>
          <p:cNvPr id="14" name="Picture 13" descr="Header_Green.jpg"/>
          <p:cNvPicPr>
            <a:picLocks noChangeAspect="1"/>
          </p:cNvPicPr>
          <p:nvPr userDrawn="1"/>
        </p:nvPicPr>
        <p:blipFill>
          <a:blip r:embed="rId4"/>
          <a:stretch>
            <a:fillRect/>
          </a:stretch>
        </p:blipFill>
        <p:spPr>
          <a:xfrm>
            <a:off x="0" y="0"/>
            <a:ext cx="9144000" cy="402202"/>
          </a:xfrm>
          <a:prstGeom prst="rect">
            <a:avLst/>
          </a:prstGeom>
        </p:spPr>
      </p:pic>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2" name="Picture 11" descr="Header_Grey.jpg"/>
          <p:cNvPicPr>
            <a:picLocks noChangeAspect="1"/>
          </p:cNvPicPr>
          <p:nvPr userDrawn="1"/>
        </p:nvPicPr>
        <p:blipFill>
          <a:blip r:embed="rId4"/>
          <a:stretch>
            <a:fillRect/>
          </a:stretch>
        </p:blipFill>
        <p:spPr>
          <a:xfrm>
            <a:off x="0" y="-9055"/>
            <a:ext cx="9144000" cy="4022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27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DB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9" name="Picture 8"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12" name="TextBox 11"/>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3" name="Picture 12" descr="Header_Green.jpg"/>
          <p:cNvPicPr>
            <a:picLocks noChangeAspect="1"/>
          </p:cNvPicPr>
          <p:nvPr userDrawn="1"/>
        </p:nvPicPr>
        <p:blipFill>
          <a:blip r:embed="rId4"/>
          <a:stretch>
            <a:fillRect/>
          </a:stretch>
        </p:blipFill>
        <p:spPr>
          <a:xfrm>
            <a:off x="0" y="0"/>
            <a:ext cx="9144000" cy="4022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BackPg_BG.jpg"/>
          <p:cNvPicPr>
            <a:picLocks noChangeAspect="1"/>
          </p:cNvPicPr>
          <p:nvPr userDrawn="1"/>
        </p:nvPicPr>
        <p:blipFill>
          <a:blip r:embed="rId2"/>
          <a:stretch>
            <a:fillRect/>
          </a:stretch>
        </p:blipFill>
        <p:spPr>
          <a:xfrm>
            <a:off x="0" y="-52194"/>
            <a:ext cx="9144000" cy="6050280"/>
          </a:xfrm>
          <a:prstGeom prst="rect">
            <a:avLst/>
          </a:prstGeom>
        </p:spPr>
      </p:pic>
      <p:pic>
        <p:nvPicPr>
          <p:cNvPr id="9" name="Picture 8" descr="CLRI_Logo.png"/>
          <p:cNvPicPr>
            <a:picLocks noChangeAspect="1"/>
          </p:cNvPicPr>
          <p:nvPr userDrawn="1"/>
        </p:nvPicPr>
        <p:blipFill>
          <a:blip r:embed="rId3"/>
          <a:stretch>
            <a:fillRect/>
          </a:stretch>
        </p:blipFill>
        <p:spPr>
          <a:xfrm>
            <a:off x="5823250" y="5992474"/>
            <a:ext cx="2948921" cy="588576"/>
          </a:xfrm>
          <a:prstGeom prst="rect">
            <a:avLst/>
          </a:prstGeom>
        </p:spPr>
      </p:pic>
      <p:pic>
        <p:nvPicPr>
          <p:cNvPr id="6" name="Picture 5" descr="BackPg_BG.jpg"/>
          <p:cNvPicPr>
            <a:picLocks noChangeAspect="1"/>
          </p:cNvPicPr>
          <p:nvPr userDrawn="1"/>
        </p:nvPicPr>
        <p:blipFill>
          <a:blip r:embed="rId4"/>
          <a:stretch>
            <a:fillRect/>
          </a:stretch>
        </p:blipFill>
        <p:spPr>
          <a:xfrm>
            <a:off x="564696" y="-56483"/>
            <a:ext cx="2462784" cy="59618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ECD-8FF7-3C4D-B69A-79D5E07D251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22D0-3FD8-F448-A3FA-9ABDFE40D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2" r:id="rId6"/>
    <p:sldLayoutId id="2147483664" r:id="rId7"/>
  </p:sldLayoutIdLst>
  <p:txStyles>
    <p:titleStyle>
      <a:lvl1pPr algn="l" defTabSz="457200" rtl="0" eaLnBrk="1" latinLnBrk="0" hangingPunct="1">
        <a:spcBef>
          <a:spcPct val="0"/>
        </a:spcBef>
        <a:buNone/>
        <a:defRPr sz="3800" kern="1200" cap="all">
          <a:solidFill>
            <a:srgbClr val="6E6F7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Leadership in LTC</a:t>
            </a:r>
            <a:br>
              <a:rPr lang="en-US" sz="4000" dirty="0"/>
            </a:br>
            <a:r>
              <a:rPr lang="en-US" sz="2000" dirty="0"/>
              <a:t>Module 1</a:t>
            </a:r>
            <a:endParaRPr lang="en-US" dirty="0"/>
          </a:p>
        </p:txBody>
      </p:sp>
      <p:sp>
        <p:nvSpPr>
          <p:cNvPr id="3" name="Date Placeholder 3"/>
          <p:cNvSpPr txBox="1">
            <a:spLocks/>
          </p:cNvSpPr>
          <p:nvPr/>
        </p:nvSpPr>
        <p:spPr>
          <a:xfrm>
            <a:off x="457199" y="6143006"/>
            <a:ext cx="4561671" cy="501649"/>
          </a:xfrm>
          <a:prstGeom prst="rect">
            <a:avLst/>
          </a:prstGeom>
        </p:spPr>
        <p:txBody>
          <a:bodyPr vert="horz" lIns="91440" tIns="45720" rIns="91440" bIns="45720" rtlCol="0" anchor="t"/>
          <a:lstStyle>
            <a:lvl1pPr>
              <a:defRPr sz="1600" cap="all">
                <a:solidFill>
                  <a:srgbClr val="6E6F7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6E6F72"/>
                </a:solidFill>
                <a:effectLst/>
                <a:uLnTx/>
                <a:uFillTx/>
                <a:latin typeface="+mn-lt"/>
                <a:ea typeface="+mn-ea"/>
                <a:cs typeface="+mn-cs"/>
              </a:rPr>
              <a:t>Presented 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5934583"/>
            <a:ext cx="186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56" y="5934583"/>
            <a:ext cx="1865376" cy="619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8" y="198331"/>
            <a:ext cx="6781800" cy="938047"/>
          </a:xfrm>
        </p:spPr>
        <p:txBody>
          <a:bodyPr/>
          <a:lstStyle/>
          <a:p>
            <a:r>
              <a:rPr lang="en-US" dirty="0"/>
              <a:t>What </a:t>
            </a:r>
            <a:r>
              <a:rPr lang="en-US" dirty="0" smtClean="0"/>
              <a:t>Makes </a:t>
            </a:r>
            <a:r>
              <a:rPr lang="en-US" dirty="0"/>
              <a:t>a </a:t>
            </a:r>
            <a:r>
              <a:rPr lang="en-US" dirty="0" smtClean="0"/>
              <a:t>Leader</a:t>
            </a:r>
            <a:r>
              <a:rPr lang="en-US" dirty="0"/>
              <a:t>?</a:t>
            </a:r>
            <a:endParaRPr lang="en-CA" dirty="0"/>
          </a:p>
        </p:txBody>
      </p:sp>
      <p:sp>
        <p:nvSpPr>
          <p:cNvPr id="3" name="Content Placeholder 2"/>
          <p:cNvSpPr>
            <a:spLocks noGrp="1"/>
          </p:cNvSpPr>
          <p:nvPr>
            <p:ph idx="1"/>
          </p:nvPr>
        </p:nvSpPr>
        <p:spPr>
          <a:xfrm>
            <a:off x="804041" y="1136378"/>
            <a:ext cx="7501759" cy="4603532"/>
          </a:xfrm>
        </p:spPr>
        <p:txBody>
          <a:bodyPr>
            <a:normAutofit fontScale="85000" lnSpcReduction="20000"/>
          </a:bodyPr>
          <a:lstStyle/>
          <a:p>
            <a:pPr>
              <a:spcAft>
                <a:spcPts val="1200"/>
              </a:spcAft>
            </a:pPr>
            <a:r>
              <a:rPr lang="en-US" sz="2500" dirty="0"/>
              <a:t>Vision</a:t>
            </a:r>
          </a:p>
          <a:p>
            <a:pPr>
              <a:spcAft>
                <a:spcPts val="1200"/>
              </a:spcAft>
            </a:pPr>
            <a:r>
              <a:rPr lang="en-US" sz="2500" dirty="0"/>
              <a:t>Cope with change</a:t>
            </a:r>
          </a:p>
          <a:p>
            <a:pPr>
              <a:spcAft>
                <a:spcPts val="1200"/>
              </a:spcAft>
            </a:pPr>
            <a:r>
              <a:rPr lang="en-US" sz="2500" dirty="0"/>
              <a:t>Empowers others</a:t>
            </a:r>
          </a:p>
          <a:p>
            <a:pPr>
              <a:spcAft>
                <a:spcPts val="1200"/>
              </a:spcAft>
            </a:pPr>
            <a:r>
              <a:rPr lang="en-US" sz="2500" dirty="0"/>
              <a:t>Influence others by what they say, how they say it, and what they do</a:t>
            </a:r>
          </a:p>
          <a:p>
            <a:pPr>
              <a:spcAft>
                <a:spcPts val="1200"/>
              </a:spcAft>
            </a:pPr>
            <a:r>
              <a:rPr lang="en-US" sz="2500" dirty="0"/>
              <a:t>Create environments for success</a:t>
            </a:r>
          </a:p>
          <a:p>
            <a:pPr>
              <a:spcAft>
                <a:spcPts val="1200"/>
              </a:spcAft>
            </a:pPr>
            <a:r>
              <a:rPr lang="en-US" sz="2500" dirty="0"/>
              <a:t>Develop people, versus controlling people</a:t>
            </a:r>
          </a:p>
          <a:p>
            <a:pPr>
              <a:spcAft>
                <a:spcPts val="1200"/>
              </a:spcAft>
            </a:pPr>
            <a:r>
              <a:rPr lang="en-US" sz="2500" dirty="0"/>
              <a:t>Respect others</a:t>
            </a:r>
          </a:p>
          <a:p>
            <a:pPr>
              <a:spcAft>
                <a:spcPts val="1200"/>
              </a:spcAft>
            </a:pPr>
            <a:r>
              <a:rPr lang="en-US" sz="2500" dirty="0"/>
              <a:t>Trust their experiences</a:t>
            </a:r>
          </a:p>
          <a:p>
            <a:pPr>
              <a:spcAft>
                <a:spcPts val="1200"/>
              </a:spcAft>
            </a:pPr>
            <a:r>
              <a:rPr lang="en-US" sz="2500" dirty="0"/>
              <a:t>Model rather than </a:t>
            </a:r>
            <a:r>
              <a:rPr lang="en-US" sz="2500" dirty="0" smtClean="0"/>
              <a:t>mold</a:t>
            </a:r>
            <a:endParaRPr lang="en-CA" dirty="0"/>
          </a:p>
        </p:txBody>
      </p:sp>
    </p:spTree>
    <p:extLst>
      <p:ext uri="{BB962C8B-B14F-4D97-AF65-F5344CB8AC3E}">
        <p14:creationId xmlns:p14="http://schemas.microsoft.com/office/powerpoint/2010/main" val="28287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8" y="153845"/>
            <a:ext cx="6781800" cy="1027334"/>
          </a:xfrm>
        </p:spPr>
        <p:txBody>
          <a:bodyPr/>
          <a:lstStyle/>
          <a:p>
            <a:r>
              <a:rPr lang="en-US" dirty="0"/>
              <a:t>Nursing Leaders</a:t>
            </a:r>
            <a:endParaRPr lang="en-CA" dirty="0"/>
          </a:p>
        </p:txBody>
      </p:sp>
      <p:sp>
        <p:nvSpPr>
          <p:cNvPr id="3" name="Content Placeholder 2"/>
          <p:cNvSpPr>
            <a:spLocks noGrp="1"/>
          </p:cNvSpPr>
          <p:nvPr>
            <p:ph idx="1"/>
          </p:nvPr>
        </p:nvSpPr>
        <p:spPr>
          <a:xfrm>
            <a:off x="761999" y="1078992"/>
            <a:ext cx="8082456" cy="3886200"/>
          </a:xfrm>
        </p:spPr>
        <p:txBody>
          <a:bodyPr>
            <a:normAutofit fontScale="92500" lnSpcReduction="10000"/>
          </a:bodyPr>
          <a:lstStyle/>
          <a:p>
            <a:pPr lvl="0"/>
            <a:r>
              <a:rPr lang="en-CA" dirty="0"/>
              <a:t>Are key to client/resident care</a:t>
            </a:r>
          </a:p>
          <a:p>
            <a:pPr lvl="0"/>
            <a:r>
              <a:rPr lang="en-CA" dirty="0"/>
              <a:t>Choose their results</a:t>
            </a:r>
          </a:p>
          <a:p>
            <a:pPr lvl="0"/>
            <a:r>
              <a:rPr lang="en-CA" dirty="0"/>
              <a:t>Articulate their expectations</a:t>
            </a:r>
          </a:p>
          <a:p>
            <a:pPr lvl="0"/>
            <a:r>
              <a:rPr lang="en-CA" dirty="0"/>
              <a:t>Understand the organization structure</a:t>
            </a:r>
          </a:p>
          <a:p>
            <a:pPr lvl="0"/>
            <a:r>
              <a:rPr lang="en-CA" dirty="0"/>
              <a:t>Understand the nature of power and politics – a choice to take it and skills to build it</a:t>
            </a:r>
          </a:p>
          <a:p>
            <a:pPr lvl="0"/>
            <a:r>
              <a:rPr lang="en-CA" dirty="0"/>
              <a:t>Take risks and encourage others</a:t>
            </a:r>
          </a:p>
          <a:p>
            <a:pPr lvl="0"/>
            <a:r>
              <a:rPr lang="en-CA" dirty="0"/>
              <a:t>Use a problem-solving approach that focuses on positive results</a:t>
            </a:r>
          </a:p>
          <a:p>
            <a:endParaRPr lang="en-CA" dirty="0"/>
          </a:p>
        </p:txBody>
      </p:sp>
      <p:pic>
        <p:nvPicPr>
          <p:cNvPr id="3074" name="Picture 2" descr="C:\Users\ogilvis\Desktop\desktop stuff\My Pictures\hospital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1" y="867077"/>
            <a:ext cx="18573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85837"/>
      </p:ext>
    </p:extLst>
  </p:cSld>
  <p:clrMapOvr>
    <a:masterClrMapping/>
  </p:clrMapOvr>
  <mc:AlternateContent xmlns:mc="http://schemas.openxmlformats.org/markup-compatibility/2006" xmlns:p14="http://schemas.microsoft.com/office/powerpoint/2010/main">
    <mc:Choice Requires="p14">
      <p:transition spd="slow" p14:dur="2000" advTm="86198"/>
    </mc:Choice>
    <mc:Fallback xmlns="">
      <p:transition spd="slow" advTm="861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75207886"/>
              </p:ext>
            </p:extLst>
          </p:nvPr>
        </p:nvGraphicFramePr>
        <p:xfrm>
          <a:off x="179333" y="262305"/>
          <a:ext cx="8785335" cy="5313922"/>
        </p:xfrm>
        <a:graphic>
          <a:graphicData uri="http://schemas.openxmlformats.org/drawingml/2006/table">
            <a:tbl>
              <a:tblPr firstRow="1" bandRow="1">
                <a:tableStyleId>{5C22544A-7EE6-4342-B048-85BDC9FD1C3A}</a:tableStyleId>
              </a:tblPr>
              <a:tblGrid>
                <a:gridCol w="1944080">
                  <a:extLst>
                    <a:ext uri="{9D8B030D-6E8A-4147-A177-3AD203B41FA5}">
                      <a16:colId xmlns:a16="http://schemas.microsoft.com/office/drawing/2014/main" xmlns="" val="20000"/>
                    </a:ext>
                  </a:extLst>
                </a:gridCol>
                <a:gridCol w="3279890">
                  <a:extLst>
                    <a:ext uri="{9D8B030D-6E8A-4147-A177-3AD203B41FA5}">
                      <a16:colId xmlns:a16="http://schemas.microsoft.com/office/drawing/2014/main" xmlns="" val="20001"/>
                    </a:ext>
                  </a:extLst>
                </a:gridCol>
                <a:gridCol w="3561365">
                  <a:extLst>
                    <a:ext uri="{9D8B030D-6E8A-4147-A177-3AD203B41FA5}">
                      <a16:colId xmlns:a16="http://schemas.microsoft.com/office/drawing/2014/main" xmlns="" val="20002"/>
                    </a:ext>
                  </a:extLst>
                </a:gridCol>
              </a:tblGrid>
              <a:tr h="376162">
                <a:tc>
                  <a:txBody>
                    <a:bodyPr/>
                    <a:lstStyle/>
                    <a:p>
                      <a:endParaRPr lang="en-CA" dirty="0"/>
                    </a:p>
                  </a:txBody>
                  <a:tcPr marL="62679" marR="62679"/>
                </a:tc>
                <a:tc>
                  <a:txBody>
                    <a:bodyPr/>
                    <a:lstStyle/>
                    <a:p>
                      <a:pPr algn="ctr"/>
                      <a:r>
                        <a:rPr lang="en-US" dirty="0"/>
                        <a:t>LEADERSHIP</a:t>
                      </a:r>
                      <a:endParaRPr lang="en-CA" dirty="0"/>
                    </a:p>
                  </a:txBody>
                  <a:tcPr marL="62679" marR="62679"/>
                </a:tc>
                <a:tc>
                  <a:txBody>
                    <a:bodyPr/>
                    <a:lstStyle/>
                    <a:p>
                      <a:pPr algn="ctr"/>
                      <a:r>
                        <a:rPr lang="en-US" dirty="0"/>
                        <a:t>MANAGEMENT</a:t>
                      </a:r>
                      <a:endParaRPr lang="en-CA" dirty="0"/>
                    </a:p>
                  </a:txBody>
                  <a:tcPr marL="62679" marR="62679"/>
                </a:tc>
                <a:extLst>
                  <a:ext uri="{0D108BD9-81ED-4DB2-BD59-A6C34878D82A}">
                    <a16:rowId xmlns:a16="http://schemas.microsoft.com/office/drawing/2014/main" xmlns="" val="10000"/>
                  </a:ext>
                </a:extLst>
              </a:tr>
              <a:tr h="548640">
                <a:tc>
                  <a:txBody>
                    <a:bodyPr/>
                    <a:lstStyle/>
                    <a:p>
                      <a:r>
                        <a:rPr lang="en-US" dirty="0"/>
                        <a:t>Position</a:t>
                      </a:r>
                      <a:endParaRPr lang="en-CA" dirty="0"/>
                    </a:p>
                  </a:txBody>
                  <a:tcPr marL="62679" marR="62679" anchor="ctr"/>
                </a:tc>
                <a:tc>
                  <a:txBody>
                    <a:bodyPr/>
                    <a:lstStyle/>
                    <a:p>
                      <a:r>
                        <a:rPr lang="en-US" dirty="0"/>
                        <a:t>Selected/allowed by group</a:t>
                      </a:r>
                      <a:endParaRPr lang="en-CA" dirty="0"/>
                    </a:p>
                  </a:txBody>
                  <a:tcPr marL="62679" marR="62679" anchor="ctr"/>
                </a:tc>
                <a:tc>
                  <a:txBody>
                    <a:bodyPr/>
                    <a:lstStyle/>
                    <a:p>
                      <a:r>
                        <a:rPr lang="en-US" dirty="0"/>
                        <a:t>Appointed by </a:t>
                      </a:r>
                      <a:r>
                        <a:rPr lang="en-US" baseline="0" dirty="0"/>
                        <a:t> higher person in </a:t>
                      </a:r>
                      <a:r>
                        <a:rPr lang="en-US" baseline="0" dirty="0" smtClean="0"/>
                        <a:t>organization (org)</a:t>
                      </a:r>
                      <a:endParaRPr lang="en-CA" dirty="0"/>
                    </a:p>
                  </a:txBody>
                  <a:tcPr marL="62679" marR="62679" anchor="ctr"/>
                </a:tc>
                <a:extLst>
                  <a:ext uri="{0D108BD9-81ED-4DB2-BD59-A6C34878D82A}">
                    <a16:rowId xmlns:a16="http://schemas.microsoft.com/office/drawing/2014/main" xmlns="" val="10001"/>
                  </a:ext>
                </a:extLst>
              </a:tr>
              <a:tr h="548640">
                <a:tc>
                  <a:txBody>
                    <a:bodyPr/>
                    <a:lstStyle/>
                    <a:p>
                      <a:r>
                        <a:rPr lang="en-US" dirty="0"/>
                        <a:t>Power – comes </a:t>
                      </a:r>
                      <a:r>
                        <a:rPr lang="en-US" dirty="0" smtClean="0"/>
                        <a:t>from…</a:t>
                      </a:r>
                      <a:endParaRPr lang="en-CA" dirty="0"/>
                    </a:p>
                  </a:txBody>
                  <a:tcPr marL="62679" marR="62679" anchor="ctr"/>
                </a:tc>
                <a:tc>
                  <a:txBody>
                    <a:bodyPr/>
                    <a:lstStyle/>
                    <a:p>
                      <a:r>
                        <a:rPr lang="en-US" dirty="0"/>
                        <a:t>Knowledge,</a:t>
                      </a:r>
                      <a:r>
                        <a:rPr lang="en-US" baseline="0" dirty="0"/>
                        <a:t> credibility, &amp; ability to motivate</a:t>
                      </a:r>
                      <a:endParaRPr lang="en-CA" dirty="0"/>
                    </a:p>
                  </a:txBody>
                  <a:tcPr marL="62679" marR="62679" anchor="ctr"/>
                </a:tc>
                <a:tc>
                  <a:txBody>
                    <a:bodyPr/>
                    <a:lstStyle/>
                    <a:p>
                      <a:r>
                        <a:rPr lang="en-US" dirty="0"/>
                        <a:t>Position of authority</a:t>
                      </a:r>
                      <a:endParaRPr lang="en-CA" dirty="0"/>
                    </a:p>
                  </a:txBody>
                  <a:tcPr marL="62679" marR="62679" anchor="ctr"/>
                </a:tc>
                <a:extLst>
                  <a:ext uri="{0D108BD9-81ED-4DB2-BD59-A6C34878D82A}">
                    <a16:rowId xmlns:a16="http://schemas.microsoft.com/office/drawing/2014/main" xmlns="" val="10002"/>
                  </a:ext>
                </a:extLst>
              </a:tr>
              <a:tr h="548640">
                <a:tc>
                  <a:txBody>
                    <a:bodyPr/>
                    <a:lstStyle/>
                    <a:p>
                      <a:r>
                        <a:rPr lang="en-US" dirty="0"/>
                        <a:t>Goals/visions</a:t>
                      </a:r>
                      <a:endParaRPr lang="en-CA" dirty="0"/>
                    </a:p>
                  </a:txBody>
                  <a:tcPr marL="62679" marR="62679" anchor="ctr"/>
                </a:tc>
                <a:tc>
                  <a:txBody>
                    <a:bodyPr/>
                    <a:lstStyle/>
                    <a:p>
                      <a:r>
                        <a:rPr lang="en-US" dirty="0"/>
                        <a:t>Personal /passion</a:t>
                      </a:r>
                      <a:r>
                        <a:rPr lang="en-US" baseline="0" dirty="0"/>
                        <a:t> – may not align with org</a:t>
                      </a:r>
                      <a:endParaRPr lang="en-CA" dirty="0"/>
                    </a:p>
                  </a:txBody>
                  <a:tcPr marL="62679" marR="62679" anchor="ctr"/>
                </a:tc>
                <a:tc>
                  <a:txBody>
                    <a:bodyPr/>
                    <a:lstStyle/>
                    <a:p>
                      <a:r>
                        <a:rPr lang="en-US" dirty="0"/>
                        <a:t>Prescribed by </a:t>
                      </a:r>
                      <a:r>
                        <a:rPr lang="en-US" dirty="0" smtClean="0"/>
                        <a:t>organization</a:t>
                      </a:r>
                      <a:endParaRPr lang="en-CA" dirty="0"/>
                    </a:p>
                  </a:txBody>
                  <a:tcPr marL="62679" marR="62679" anchor="ctr"/>
                </a:tc>
                <a:extLst>
                  <a:ext uri="{0D108BD9-81ED-4DB2-BD59-A6C34878D82A}">
                    <a16:rowId xmlns:a16="http://schemas.microsoft.com/office/drawing/2014/main" xmlns="" val="10003"/>
                  </a:ext>
                </a:extLst>
              </a:tr>
              <a:tr h="548640">
                <a:tc>
                  <a:txBody>
                    <a:bodyPr/>
                    <a:lstStyle/>
                    <a:p>
                      <a:r>
                        <a:rPr lang="en-US" dirty="0"/>
                        <a:t>Risk level</a:t>
                      </a:r>
                      <a:endParaRPr lang="en-CA" dirty="0"/>
                    </a:p>
                  </a:txBody>
                  <a:tcPr marL="62679" marR="62679" anchor="ctr"/>
                </a:tc>
                <a:tc>
                  <a:txBody>
                    <a:bodyPr/>
                    <a:lstStyle/>
                    <a:p>
                      <a:r>
                        <a:rPr lang="en-US" dirty="0"/>
                        <a:t>High risk, high creativity &amp; innovation</a:t>
                      </a:r>
                      <a:endParaRPr lang="en-CA" dirty="0"/>
                    </a:p>
                  </a:txBody>
                  <a:tcPr marL="62679" marR="62679" anchor="ctr"/>
                </a:tc>
                <a:tc>
                  <a:txBody>
                    <a:bodyPr/>
                    <a:lstStyle/>
                    <a:p>
                      <a:r>
                        <a:rPr lang="en-US" dirty="0"/>
                        <a:t>Low risk/ balance/ maintain status quo</a:t>
                      </a:r>
                      <a:endParaRPr lang="en-CA" dirty="0"/>
                    </a:p>
                  </a:txBody>
                  <a:tcPr marL="62679" marR="62679" anchor="ctr"/>
                </a:tc>
                <a:extLst>
                  <a:ext uri="{0D108BD9-81ED-4DB2-BD59-A6C34878D82A}">
                    <a16:rowId xmlns:a16="http://schemas.microsoft.com/office/drawing/2014/main" xmlns="" val="10004"/>
                  </a:ext>
                </a:extLst>
              </a:tr>
              <a:tr h="548640">
                <a:tc>
                  <a:txBody>
                    <a:bodyPr/>
                    <a:lstStyle/>
                    <a:p>
                      <a:r>
                        <a:rPr lang="en-US" dirty="0"/>
                        <a:t>Degree of order</a:t>
                      </a:r>
                      <a:endParaRPr lang="en-CA" dirty="0"/>
                    </a:p>
                  </a:txBody>
                  <a:tcPr marL="62679" marR="62679" anchor="ctr"/>
                </a:tc>
                <a:tc>
                  <a:txBody>
                    <a:bodyPr/>
                    <a:lstStyle/>
                    <a:p>
                      <a:r>
                        <a:rPr lang="en-US" dirty="0"/>
                        <a:t>Relative</a:t>
                      </a:r>
                      <a:r>
                        <a:rPr lang="en-US" baseline="0" dirty="0"/>
                        <a:t> disorder</a:t>
                      </a:r>
                      <a:endParaRPr lang="en-CA" dirty="0"/>
                    </a:p>
                  </a:txBody>
                  <a:tcPr marL="62679" marR="62679" anchor="ctr"/>
                </a:tc>
                <a:tc>
                  <a:txBody>
                    <a:bodyPr/>
                    <a:lstStyle/>
                    <a:p>
                      <a:r>
                        <a:rPr lang="en-US" dirty="0"/>
                        <a:t>Rationality &amp; control</a:t>
                      </a:r>
                      <a:endParaRPr lang="en-CA" dirty="0"/>
                    </a:p>
                  </a:txBody>
                  <a:tcPr marL="62679" marR="62679" anchor="ctr"/>
                </a:tc>
                <a:extLst>
                  <a:ext uri="{0D108BD9-81ED-4DB2-BD59-A6C34878D82A}">
                    <a16:rowId xmlns:a16="http://schemas.microsoft.com/office/drawing/2014/main" xmlns="" val="10005"/>
                  </a:ext>
                </a:extLst>
              </a:tr>
              <a:tr h="548640">
                <a:tc>
                  <a:txBody>
                    <a:bodyPr/>
                    <a:lstStyle/>
                    <a:p>
                      <a:r>
                        <a:rPr lang="en-US" dirty="0"/>
                        <a:t>Nature of activities r/t</a:t>
                      </a:r>
                      <a:endParaRPr lang="en-CA" dirty="0"/>
                    </a:p>
                  </a:txBody>
                  <a:tcPr marL="62679" marR="62679" anchor="ctr"/>
                </a:tc>
                <a:tc>
                  <a:txBody>
                    <a:bodyPr/>
                    <a:lstStyle/>
                    <a:p>
                      <a:r>
                        <a:rPr lang="en-US" dirty="0"/>
                        <a:t>Vision &amp; judgment</a:t>
                      </a:r>
                      <a:endParaRPr lang="en-CA" dirty="0"/>
                    </a:p>
                  </a:txBody>
                  <a:tcPr marL="62679" marR="62679" anchor="ctr"/>
                </a:tc>
                <a:tc>
                  <a:txBody>
                    <a:bodyPr/>
                    <a:lstStyle/>
                    <a:p>
                      <a:r>
                        <a:rPr lang="en-US" dirty="0"/>
                        <a:t>Efficiency /cost </a:t>
                      </a:r>
                      <a:r>
                        <a:rPr lang="en-US" dirty="0" smtClean="0"/>
                        <a:t>effect</a:t>
                      </a:r>
                      <a:endParaRPr lang="en-CA" dirty="0"/>
                    </a:p>
                  </a:txBody>
                  <a:tcPr marL="62679" marR="62679" anchor="ctr"/>
                </a:tc>
                <a:extLst>
                  <a:ext uri="{0D108BD9-81ED-4DB2-BD59-A6C34878D82A}">
                    <a16:rowId xmlns:a16="http://schemas.microsoft.com/office/drawing/2014/main" xmlns="" val="10006"/>
                  </a:ext>
                </a:extLst>
              </a:tr>
              <a:tr h="548640">
                <a:tc>
                  <a:txBody>
                    <a:bodyPr/>
                    <a:lstStyle/>
                    <a:p>
                      <a:r>
                        <a:rPr lang="en-US" dirty="0"/>
                        <a:t>Focus</a:t>
                      </a:r>
                      <a:endParaRPr lang="en-CA" dirty="0"/>
                    </a:p>
                  </a:txBody>
                  <a:tcPr marL="62679" marR="62679" anchor="ctr"/>
                </a:tc>
                <a:tc>
                  <a:txBody>
                    <a:bodyPr/>
                    <a:lstStyle/>
                    <a:p>
                      <a:r>
                        <a:rPr lang="en-US" dirty="0"/>
                        <a:t>People</a:t>
                      </a:r>
                      <a:endParaRPr lang="en-CA" dirty="0"/>
                    </a:p>
                  </a:txBody>
                  <a:tcPr marL="62679" marR="62679" anchor="ctr"/>
                </a:tc>
                <a:tc>
                  <a:txBody>
                    <a:bodyPr/>
                    <a:lstStyle/>
                    <a:p>
                      <a:r>
                        <a:rPr lang="en-US" dirty="0"/>
                        <a:t>Systems &amp; structure</a:t>
                      </a:r>
                      <a:endParaRPr lang="en-CA" dirty="0"/>
                    </a:p>
                  </a:txBody>
                  <a:tcPr marL="62679" marR="62679" anchor="ctr"/>
                </a:tc>
                <a:extLst>
                  <a:ext uri="{0D108BD9-81ED-4DB2-BD59-A6C34878D82A}">
                    <a16:rowId xmlns:a16="http://schemas.microsoft.com/office/drawing/2014/main" xmlns="" val="10007"/>
                  </a:ext>
                </a:extLst>
              </a:tr>
              <a:tr h="548640">
                <a:tc>
                  <a:txBody>
                    <a:bodyPr/>
                    <a:lstStyle/>
                    <a:p>
                      <a:r>
                        <a:rPr lang="en-US" dirty="0"/>
                        <a:t>Perspective</a:t>
                      </a:r>
                      <a:endParaRPr lang="en-CA" dirty="0"/>
                    </a:p>
                  </a:txBody>
                  <a:tcPr marL="62679" marR="62679" anchor="ctr"/>
                </a:tc>
                <a:tc>
                  <a:txBody>
                    <a:bodyPr/>
                    <a:lstStyle/>
                    <a:p>
                      <a:r>
                        <a:rPr lang="en-US" dirty="0"/>
                        <a:t>Long-range – with an eye on the horizon</a:t>
                      </a:r>
                      <a:endParaRPr lang="en-CA" dirty="0"/>
                    </a:p>
                  </a:txBody>
                  <a:tcPr marL="62679" marR="62679" anchor="ctr"/>
                </a:tc>
                <a:tc>
                  <a:txBody>
                    <a:bodyPr/>
                    <a:lstStyle/>
                    <a:p>
                      <a:r>
                        <a:rPr lang="en-US" dirty="0"/>
                        <a:t>Short range – eye on the bottom line often present</a:t>
                      </a:r>
                      <a:endParaRPr lang="en-CA" dirty="0"/>
                    </a:p>
                  </a:txBody>
                  <a:tcPr marL="62679" marR="62679" anchor="ctr"/>
                </a:tc>
                <a:extLst>
                  <a:ext uri="{0D108BD9-81ED-4DB2-BD59-A6C34878D82A}">
                    <a16:rowId xmlns:a16="http://schemas.microsoft.com/office/drawing/2014/main" xmlns="" val="10008"/>
                  </a:ext>
                </a:extLst>
              </a:tr>
            </a:tbl>
          </a:graphicData>
        </a:graphic>
      </p:graphicFrame>
      <p:sp>
        <p:nvSpPr>
          <p:cNvPr id="3" name="TextBox 2"/>
          <p:cNvSpPr txBox="1"/>
          <p:nvPr/>
        </p:nvSpPr>
        <p:spPr>
          <a:xfrm>
            <a:off x="0" y="5573685"/>
            <a:ext cx="9144000" cy="369332"/>
          </a:xfrm>
          <a:prstGeom prst="rect">
            <a:avLst/>
          </a:prstGeom>
          <a:noFill/>
        </p:spPr>
        <p:txBody>
          <a:bodyPr wrap="square" rtlCol="0">
            <a:spAutoFit/>
          </a:bodyPr>
          <a:lstStyle/>
          <a:p>
            <a:pPr algn="ctr"/>
            <a:r>
              <a:rPr lang="en-CA" i="1" dirty="0"/>
              <a:t>The carrot always wins over the </a:t>
            </a:r>
            <a:r>
              <a:rPr lang="en-CA" i="1" dirty="0" smtClean="0"/>
              <a:t>stick, Just </a:t>
            </a:r>
            <a:r>
              <a:rPr lang="en-CA" i="1" dirty="0"/>
              <a:t>ask your horse </a:t>
            </a:r>
            <a:r>
              <a:rPr lang="en-CA" i="1" dirty="0">
                <a:sym typeface="Wingdings" panose="05000000000000000000" pitchFamily="2" charset="2"/>
              </a:rPr>
              <a:t> - </a:t>
            </a:r>
            <a:r>
              <a:rPr lang="en-CA" sz="1200" dirty="0">
                <a:sym typeface="Wingdings" panose="05000000000000000000" pitchFamily="2" charset="2"/>
              </a:rPr>
              <a:t>Maxwell</a:t>
            </a:r>
            <a:endParaRPr lang="en-CA" sz="1200" dirty="0"/>
          </a:p>
        </p:txBody>
      </p:sp>
    </p:spTree>
    <p:extLst>
      <p:ext uri="{BB962C8B-B14F-4D97-AF65-F5344CB8AC3E}">
        <p14:creationId xmlns:p14="http://schemas.microsoft.com/office/powerpoint/2010/main" val="1729650844"/>
      </p:ext>
    </p:extLst>
  </p:cSld>
  <p:clrMapOvr>
    <a:masterClrMapping/>
  </p:clrMapOvr>
  <mc:AlternateContent xmlns:mc="http://schemas.openxmlformats.org/markup-compatibility/2006" xmlns:p14="http://schemas.microsoft.com/office/powerpoint/2010/main">
    <mc:Choice Requires="p14">
      <p:transition spd="slow" p14:dur="2000" advTm="185862"/>
    </mc:Choice>
    <mc:Fallback xmlns="">
      <p:transition spd="slow" advTm="1858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760" y="100584"/>
            <a:ext cx="6629400" cy="1143000"/>
          </a:xfrm>
        </p:spPr>
        <p:txBody>
          <a:bodyPr>
            <a:normAutofit fontScale="90000"/>
          </a:bodyPr>
          <a:lstStyle/>
          <a:p>
            <a:r>
              <a:rPr lang="en-US" dirty="0"/>
              <a:t>Leaders, Managers, Followers</a:t>
            </a:r>
            <a:br>
              <a:rPr lang="en-US" dirty="0"/>
            </a:br>
            <a:r>
              <a:rPr lang="en-US" sz="2000" dirty="0"/>
              <a:t>(Yoder-Wise &amp; Grant, 2015)</a:t>
            </a:r>
            <a:endParaRPr lang="en-CA" sz="2000" dirty="0"/>
          </a:p>
        </p:txBody>
      </p:sp>
      <p:sp>
        <p:nvSpPr>
          <p:cNvPr id="5" name="Content Placeholder 4"/>
          <p:cNvSpPr>
            <a:spLocks noGrp="1"/>
          </p:cNvSpPr>
          <p:nvPr>
            <p:ph idx="1"/>
          </p:nvPr>
        </p:nvSpPr>
        <p:spPr>
          <a:xfrm>
            <a:off x="784336" y="1141566"/>
            <a:ext cx="7539857" cy="4953000"/>
          </a:xfrm>
        </p:spPr>
        <p:txBody>
          <a:bodyPr>
            <a:normAutofit lnSpcReduction="10000"/>
          </a:bodyPr>
          <a:lstStyle/>
          <a:p>
            <a:pPr marL="0" indent="0">
              <a:spcBef>
                <a:spcPts val="600"/>
              </a:spcBef>
              <a:buNone/>
            </a:pPr>
            <a:r>
              <a:rPr lang="en-US" b="1" dirty="0">
                <a:solidFill>
                  <a:srgbClr val="FF0000"/>
                </a:solidFill>
              </a:rPr>
              <a:t>Leaders:</a:t>
            </a:r>
          </a:p>
          <a:p>
            <a:pPr lvl="1">
              <a:spcBef>
                <a:spcPts val="600"/>
              </a:spcBef>
            </a:pPr>
            <a:r>
              <a:rPr lang="en-US" dirty="0"/>
              <a:t>Engaging &amp; </a:t>
            </a:r>
            <a:r>
              <a:rPr lang="en-US" dirty="0" smtClean="0"/>
              <a:t>influencing </a:t>
            </a:r>
            <a:endParaRPr lang="en-US" dirty="0"/>
          </a:p>
          <a:p>
            <a:pPr lvl="1">
              <a:spcBef>
                <a:spcPts val="600"/>
              </a:spcBef>
            </a:pPr>
            <a:r>
              <a:rPr lang="en-US" dirty="0"/>
              <a:t>Visionary, energetic, inspirational, innovative</a:t>
            </a:r>
          </a:p>
          <a:p>
            <a:pPr lvl="1">
              <a:spcBef>
                <a:spcPts val="600"/>
              </a:spcBef>
            </a:pPr>
            <a:r>
              <a:rPr lang="en-US" dirty="0"/>
              <a:t>Go beyond status quo</a:t>
            </a:r>
          </a:p>
          <a:p>
            <a:pPr lvl="1">
              <a:spcBef>
                <a:spcPts val="600"/>
              </a:spcBef>
            </a:pPr>
            <a:r>
              <a:rPr lang="en-US" dirty="0"/>
              <a:t>Critical thinking, action, advocacy (CNA, 2009)</a:t>
            </a:r>
          </a:p>
          <a:p>
            <a:pPr marL="0" indent="0">
              <a:spcBef>
                <a:spcPts val="600"/>
              </a:spcBef>
              <a:buNone/>
            </a:pPr>
            <a:r>
              <a:rPr lang="en-US" b="1" dirty="0">
                <a:solidFill>
                  <a:srgbClr val="00B050"/>
                </a:solidFill>
              </a:rPr>
              <a:t>Managers:</a:t>
            </a:r>
          </a:p>
          <a:p>
            <a:pPr lvl="1">
              <a:spcBef>
                <a:spcPts val="600"/>
              </a:spcBef>
            </a:pPr>
            <a:r>
              <a:rPr lang="en-US" dirty="0"/>
              <a:t>Getting job done, work with HHR, budgets, traditional – authoritative, timelines</a:t>
            </a:r>
          </a:p>
          <a:p>
            <a:pPr marL="0" indent="0">
              <a:spcBef>
                <a:spcPts val="600"/>
              </a:spcBef>
              <a:buNone/>
            </a:pPr>
            <a:r>
              <a:rPr lang="en-US" b="1" dirty="0">
                <a:solidFill>
                  <a:srgbClr val="0070C0"/>
                </a:solidFill>
              </a:rPr>
              <a:t>Followership:</a:t>
            </a:r>
          </a:p>
          <a:p>
            <a:pPr lvl="1">
              <a:spcBef>
                <a:spcPts val="600"/>
              </a:spcBef>
            </a:pPr>
            <a:r>
              <a:rPr lang="en-US" dirty="0"/>
              <a:t>Engaging with others leading, promotes team effectiveness, collaboration, offering constructive </a:t>
            </a:r>
            <a:r>
              <a:rPr lang="en-US" dirty="0" smtClean="0"/>
              <a:t>critiquing</a:t>
            </a:r>
            <a:endParaRPr lang="en-CA" dirty="0"/>
          </a:p>
        </p:txBody>
      </p:sp>
    </p:spTree>
    <p:extLst>
      <p:ext uri="{BB962C8B-B14F-4D97-AF65-F5344CB8AC3E}">
        <p14:creationId xmlns:p14="http://schemas.microsoft.com/office/powerpoint/2010/main" val="1204515988"/>
      </p:ext>
    </p:extLst>
  </p:cSld>
  <p:clrMapOvr>
    <a:masterClrMapping/>
  </p:clrMapOvr>
  <mc:AlternateContent xmlns:mc="http://schemas.openxmlformats.org/markup-compatibility/2006" xmlns:p14="http://schemas.microsoft.com/office/powerpoint/2010/main">
    <mc:Choice Requires="p14">
      <p:transition spd="slow" p14:dur="2000" advTm="115760"/>
    </mc:Choice>
    <mc:Fallback xmlns="">
      <p:transition spd="slow" advTm="1157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014"/>
            <a:ext cx="8229600" cy="1143000"/>
          </a:xfrm>
        </p:spPr>
        <p:txBody>
          <a:bodyPr/>
          <a:lstStyle/>
          <a:p>
            <a:pPr algn="ctr"/>
            <a:r>
              <a:rPr lang="en-US" dirty="0"/>
              <a:t>Theoretical Perspectives</a:t>
            </a:r>
          </a:p>
        </p:txBody>
      </p:sp>
      <p:sp>
        <p:nvSpPr>
          <p:cNvPr id="3" name="Content Placeholder 2"/>
          <p:cNvSpPr>
            <a:spLocks noGrp="1"/>
          </p:cNvSpPr>
          <p:nvPr>
            <p:ph idx="1"/>
          </p:nvPr>
        </p:nvSpPr>
        <p:spPr>
          <a:xfrm>
            <a:off x="457200" y="3191257"/>
            <a:ext cx="8229600" cy="658368"/>
          </a:xfrm>
        </p:spPr>
        <p:txBody>
          <a:bodyPr/>
          <a:lstStyle/>
          <a:p>
            <a:pPr marL="0" indent="0" algn="ctr">
              <a:buNone/>
            </a:pPr>
            <a:r>
              <a:rPr lang="en-US" dirty="0"/>
              <a:t>Past to present</a:t>
            </a:r>
            <a:endParaRPr lang="en-CA" dirty="0"/>
          </a:p>
          <a:p>
            <a:endParaRPr lang="en-US" dirty="0"/>
          </a:p>
        </p:txBody>
      </p:sp>
    </p:spTree>
    <p:extLst>
      <p:ext uri="{BB962C8B-B14F-4D97-AF65-F5344CB8AC3E}">
        <p14:creationId xmlns:p14="http://schemas.microsoft.com/office/powerpoint/2010/main" val="363768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95776869"/>
              </p:ext>
            </p:extLst>
          </p:nvPr>
        </p:nvGraphicFramePr>
        <p:xfrm>
          <a:off x="905256" y="237744"/>
          <a:ext cx="5797296" cy="592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2880" y="374904"/>
            <a:ext cx="2720340" cy="2123658"/>
          </a:xfrm>
          <a:prstGeom prst="rect">
            <a:avLst/>
          </a:prstGeom>
          <a:noFill/>
        </p:spPr>
        <p:txBody>
          <a:bodyPr wrap="square" rtlCol="0">
            <a:spAutoFit/>
          </a:bodyPr>
          <a:lstStyle/>
          <a:p>
            <a:r>
              <a:rPr lang="en-US" sz="4400" dirty="0">
                <a:solidFill>
                  <a:srgbClr val="F27528"/>
                </a:solidFill>
                <a:latin typeface="+mj-lt"/>
              </a:rPr>
              <a:t>Key Leadership Theories</a:t>
            </a:r>
            <a:endParaRPr lang="en-CA" sz="4400" dirty="0">
              <a:solidFill>
                <a:srgbClr val="F27528"/>
              </a:solidFill>
              <a:latin typeface="+mj-lt"/>
            </a:endParaRPr>
          </a:p>
        </p:txBody>
      </p:sp>
      <p:sp>
        <p:nvSpPr>
          <p:cNvPr id="2" name="TextBox 1"/>
          <p:cNvSpPr txBox="1"/>
          <p:nvPr/>
        </p:nvSpPr>
        <p:spPr>
          <a:xfrm>
            <a:off x="4711447" y="819098"/>
            <a:ext cx="2378600" cy="461665"/>
          </a:xfrm>
          <a:prstGeom prst="rect">
            <a:avLst/>
          </a:prstGeom>
          <a:noFill/>
        </p:spPr>
        <p:txBody>
          <a:bodyPr wrap="none" rtlCol="0">
            <a:spAutoFit/>
          </a:bodyPr>
          <a:lstStyle/>
          <a:p>
            <a:r>
              <a:rPr lang="en-US" sz="2400" dirty="0"/>
              <a:t>Yoder-Wise, 2015</a:t>
            </a:r>
            <a:endParaRPr lang="en-CA" sz="2400" dirty="0"/>
          </a:p>
        </p:txBody>
      </p:sp>
    </p:spTree>
    <p:extLst>
      <p:ext uri="{BB962C8B-B14F-4D97-AF65-F5344CB8AC3E}">
        <p14:creationId xmlns:p14="http://schemas.microsoft.com/office/powerpoint/2010/main" val="1779905393"/>
      </p:ext>
    </p:extLst>
  </p:cSld>
  <p:clrMapOvr>
    <a:masterClrMapping/>
  </p:clrMapOvr>
  <mc:AlternateContent xmlns:mc="http://schemas.openxmlformats.org/markup-compatibility/2006" xmlns:p14="http://schemas.microsoft.com/office/powerpoint/2010/main">
    <mc:Choice Requires="p14">
      <p:transition spd="slow" p14:dur="2000" advTm="21062"/>
    </mc:Choice>
    <mc:Fallback xmlns="">
      <p:transition spd="slow" advTm="2106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 Theories</a:t>
            </a:r>
            <a:endParaRPr lang="en-CA" dirty="0"/>
          </a:p>
        </p:txBody>
      </p:sp>
      <p:sp>
        <p:nvSpPr>
          <p:cNvPr id="3" name="Content Placeholder 2"/>
          <p:cNvSpPr>
            <a:spLocks noGrp="1"/>
          </p:cNvSpPr>
          <p:nvPr>
            <p:ph idx="1"/>
          </p:nvPr>
        </p:nvSpPr>
        <p:spPr>
          <a:xfrm>
            <a:off x="815866" y="1101031"/>
            <a:ext cx="7484679" cy="4389120"/>
          </a:xfrm>
        </p:spPr>
        <p:txBody>
          <a:bodyPr>
            <a:normAutofit/>
          </a:bodyPr>
          <a:lstStyle/>
          <a:p>
            <a:pPr marL="0" indent="0">
              <a:spcAft>
                <a:spcPts val="600"/>
              </a:spcAft>
              <a:buNone/>
            </a:pPr>
            <a:r>
              <a:rPr lang="en-US" sz="2800" b="1" i="1" dirty="0">
                <a:solidFill>
                  <a:srgbClr val="00B050"/>
                </a:solidFill>
              </a:rPr>
              <a:t>“GREAT MAN THEORY”</a:t>
            </a:r>
          </a:p>
          <a:p>
            <a:pPr>
              <a:spcAft>
                <a:spcPts val="600"/>
              </a:spcAft>
            </a:pPr>
            <a:r>
              <a:rPr lang="en-US" sz="2800" b="1" i="1" dirty="0"/>
              <a:t>Born to lead</a:t>
            </a:r>
          </a:p>
          <a:p>
            <a:pPr>
              <a:spcAft>
                <a:spcPts val="600"/>
              </a:spcAft>
            </a:pPr>
            <a:r>
              <a:rPr lang="en-US" sz="2800" dirty="0"/>
              <a:t>Studied from 1900-1950</a:t>
            </a:r>
          </a:p>
          <a:p>
            <a:pPr>
              <a:spcAft>
                <a:spcPts val="600"/>
              </a:spcAft>
            </a:pPr>
            <a:r>
              <a:rPr lang="en-US" sz="2800" dirty="0"/>
              <a:t>Leaders </a:t>
            </a:r>
            <a:r>
              <a:rPr lang="en-US" sz="2800" dirty="0" smtClean="0"/>
              <a:t>had </a:t>
            </a:r>
            <a:r>
              <a:rPr lang="en-US" sz="2800" dirty="0"/>
              <a:t>a certain set of physical and emotional characteristics that </a:t>
            </a:r>
            <a:r>
              <a:rPr lang="en-US" sz="2800" dirty="0" smtClean="0"/>
              <a:t>were </a:t>
            </a:r>
            <a:r>
              <a:rPr lang="en-US" sz="2800" dirty="0"/>
              <a:t>crucial for inspiring others toward a common goal</a:t>
            </a:r>
          </a:p>
          <a:p>
            <a:pPr>
              <a:spcAft>
                <a:spcPts val="600"/>
              </a:spcAft>
            </a:pPr>
            <a:r>
              <a:rPr lang="en-US" sz="2800" dirty="0"/>
              <a:t>Useful if </a:t>
            </a:r>
            <a:r>
              <a:rPr lang="en-US" sz="2800" dirty="0" smtClean="0"/>
              <a:t>self-aware, </a:t>
            </a:r>
            <a:r>
              <a:rPr lang="en-US" sz="2800" dirty="0"/>
              <a:t>particularly if traits </a:t>
            </a:r>
            <a:r>
              <a:rPr lang="en-US" sz="2800" dirty="0" smtClean="0"/>
              <a:t>are: drive</a:t>
            </a:r>
            <a:r>
              <a:rPr lang="en-US" sz="2800" dirty="0"/>
              <a:t>, motivation, integrity, confidence etc.</a:t>
            </a:r>
          </a:p>
          <a:p>
            <a:endParaRPr lang="en-CA" sz="2800" dirty="0"/>
          </a:p>
        </p:txBody>
      </p:sp>
    </p:spTree>
    <p:extLst>
      <p:ext uri="{BB962C8B-B14F-4D97-AF65-F5344CB8AC3E}">
        <p14:creationId xmlns:p14="http://schemas.microsoft.com/office/powerpoint/2010/main" val="1198945138"/>
      </p:ext>
    </p:extLst>
  </p:cSld>
  <p:clrMapOvr>
    <a:masterClrMapping/>
  </p:clrMapOvr>
  <mc:AlternateContent xmlns:mc="http://schemas.openxmlformats.org/markup-compatibility/2006" xmlns:p14="http://schemas.microsoft.com/office/powerpoint/2010/main">
    <mc:Choice Requires="p14">
      <p:transition spd="slow" p14:dur="2000" advTm="61141"/>
    </mc:Choice>
    <mc:Fallback xmlns="">
      <p:transition spd="slow" advTm="6114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27528"/>
                </a:solidFill>
              </a:rPr>
              <a:t>Style Theories</a:t>
            </a:r>
            <a:endParaRPr lang="en-CA" dirty="0">
              <a:solidFill>
                <a:srgbClr val="F27528"/>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8818" y="1268215"/>
            <a:ext cx="2045831" cy="3748088"/>
          </a:xfrm>
        </p:spPr>
      </p:pic>
      <p:sp>
        <p:nvSpPr>
          <p:cNvPr id="5" name="Content Placeholder 4"/>
          <p:cNvSpPr>
            <a:spLocks noGrp="1"/>
          </p:cNvSpPr>
          <p:nvPr>
            <p:ph sz="half" idx="2"/>
          </p:nvPr>
        </p:nvSpPr>
        <p:spPr>
          <a:xfrm>
            <a:off x="3248379" y="1163533"/>
            <a:ext cx="5052166" cy="4434840"/>
          </a:xfrm>
        </p:spPr>
        <p:txBody>
          <a:bodyPr>
            <a:normAutofit lnSpcReduction="10000"/>
          </a:bodyPr>
          <a:lstStyle/>
          <a:p>
            <a:r>
              <a:rPr lang="en-US" dirty="0"/>
              <a:t>Based on two types of behaviour</a:t>
            </a:r>
          </a:p>
          <a:p>
            <a:pPr lvl="1"/>
            <a:r>
              <a:rPr lang="en-US" dirty="0"/>
              <a:t>Task </a:t>
            </a:r>
          </a:p>
          <a:p>
            <a:pPr lvl="1"/>
            <a:r>
              <a:rPr lang="en-US" dirty="0"/>
              <a:t>Relationship</a:t>
            </a:r>
          </a:p>
          <a:p>
            <a:pPr>
              <a:spcAft>
                <a:spcPts val="1200"/>
              </a:spcAft>
            </a:pPr>
            <a:r>
              <a:rPr lang="en-US" dirty="0"/>
              <a:t>Combination of task/relationship that determines effectiveness</a:t>
            </a:r>
          </a:p>
          <a:p>
            <a:pPr>
              <a:spcAft>
                <a:spcPts val="1200"/>
              </a:spcAft>
            </a:pPr>
            <a:r>
              <a:rPr lang="en-US" dirty="0"/>
              <a:t>Believed to be learned and cultivated – not born but taught</a:t>
            </a:r>
            <a:endParaRPr lang="en-CA" dirty="0"/>
          </a:p>
        </p:txBody>
      </p:sp>
    </p:spTree>
    <p:extLst>
      <p:ext uri="{BB962C8B-B14F-4D97-AF65-F5344CB8AC3E}">
        <p14:creationId xmlns:p14="http://schemas.microsoft.com/office/powerpoint/2010/main" val="917578347"/>
      </p:ext>
    </p:extLst>
  </p:cSld>
  <p:clrMapOvr>
    <a:masterClrMapping/>
  </p:clrMapOvr>
  <mc:AlternateContent xmlns:mc="http://schemas.openxmlformats.org/markup-compatibility/2006" xmlns:p14="http://schemas.microsoft.com/office/powerpoint/2010/main">
    <mc:Choice Requires="p14">
      <p:transition spd="slow" p14:dur="2000" advTm="53498"/>
    </mc:Choice>
    <mc:Fallback xmlns="">
      <p:transition spd="slow" advTm="5349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10" y="-292608"/>
            <a:ext cx="7539859" cy="914400"/>
          </a:xfrm>
        </p:spPr>
        <p:txBody>
          <a:bodyPr>
            <a:normAutofit fontScale="90000"/>
          </a:bodyPr>
          <a:lstStyle/>
          <a:p>
            <a:pPr lvl="0"/>
            <a:r>
              <a:rPr lang="en-US" dirty="0"/>
              <a:t/>
            </a:r>
            <a:br>
              <a:rPr lang="en-US" dirty="0"/>
            </a:br>
            <a:r>
              <a:rPr lang="en-US" dirty="0"/>
              <a:t/>
            </a:r>
            <a:br>
              <a:rPr lang="en-US" dirty="0"/>
            </a:br>
            <a:r>
              <a:rPr lang="en-US" dirty="0" smtClean="0"/>
              <a:t>Situational-Contingency </a:t>
            </a:r>
            <a:r>
              <a:rPr lang="en-US" dirty="0"/>
              <a:t>Theories</a:t>
            </a:r>
            <a:endParaRPr lang="en-CA" dirty="0"/>
          </a:p>
        </p:txBody>
      </p:sp>
      <p:sp>
        <p:nvSpPr>
          <p:cNvPr id="3" name="Content Placeholder 2"/>
          <p:cNvSpPr>
            <a:spLocks noGrp="1"/>
          </p:cNvSpPr>
          <p:nvPr>
            <p:ph idx="1"/>
          </p:nvPr>
        </p:nvSpPr>
        <p:spPr>
          <a:xfrm>
            <a:off x="784334" y="959699"/>
            <a:ext cx="7528035" cy="4539762"/>
          </a:xfrm>
        </p:spPr>
        <p:txBody>
          <a:bodyPr>
            <a:normAutofit lnSpcReduction="10000"/>
          </a:bodyPr>
          <a:lstStyle/>
          <a:p>
            <a:r>
              <a:rPr lang="en-US" dirty="0"/>
              <a:t>D</a:t>
            </a:r>
            <a:r>
              <a:rPr lang="en-US" dirty="0" smtClean="0"/>
              <a:t>ependent </a:t>
            </a:r>
            <a:r>
              <a:rPr lang="en-US" dirty="0"/>
              <a:t>upon the situation</a:t>
            </a:r>
          </a:p>
          <a:p>
            <a:r>
              <a:rPr lang="en-US" i="1" dirty="0" smtClean="0">
                <a:solidFill>
                  <a:srgbClr val="FF0000"/>
                </a:solidFill>
              </a:rPr>
              <a:t>Path-Goal </a:t>
            </a:r>
            <a:r>
              <a:rPr lang="en-US" i="1" dirty="0">
                <a:solidFill>
                  <a:srgbClr val="FF0000"/>
                </a:solidFill>
              </a:rPr>
              <a:t>Theory </a:t>
            </a:r>
            <a:r>
              <a:rPr lang="en-US" dirty="0"/>
              <a:t>– dependent upon task and relationship of followers</a:t>
            </a:r>
          </a:p>
          <a:p>
            <a:pPr lvl="1"/>
            <a:r>
              <a:rPr lang="en-US" dirty="0"/>
              <a:t>Supportive</a:t>
            </a:r>
          </a:p>
          <a:p>
            <a:pPr lvl="1"/>
            <a:r>
              <a:rPr lang="en-US" dirty="0"/>
              <a:t>Directive</a:t>
            </a:r>
          </a:p>
          <a:p>
            <a:pPr lvl="1"/>
            <a:r>
              <a:rPr lang="en-US" dirty="0"/>
              <a:t>Participative</a:t>
            </a:r>
          </a:p>
          <a:p>
            <a:pPr lvl="1"/>
            <a:r>
              <a:rPr lang="en-US" dirty="0"/>
              <a:t>Achievement oriented</a:t>
            </a:r>
          </a:p>
          <a:p>
            <a:r>
              <a:rPr lang="en-US" i="1" dirty="0">
                <a:solidFill>
                  <a:srgbClr val="FF0000"/>
                </a:solidFill>
              </a:rPr>
              <a:t>Situational Leadership Theory</a:t>
            </a:r>
          </a:p>
          <a:p>
            <a:pPr lvl="1"/>
            <a:r>
              <a:rPr lang="en-US" dirty="0"/>
              <a:t>Level of follower maturity influences appropriate mix of task characteristics – leader may be more directive if follower new</a:t>
            </a:r>
            <a:endParaRPr lang="en-CA" dirty="0"/>
          </a:p>
        </p:txBody>
      </p:sp>
    </p:spTree>
    <p:extLst>
      <p:ext uri="{BB962C8B-B14F-4D97-AF65-F5344CB8AC3E}">
        <p14:creationId xmlns:p14="http://schemas.microsoft.com/office/powerpoint/2010/main" val="3531959538"/>
      </p:ext>
    </p:extLst>
  </p:cSld>
  <p:clrMapOvr>
    <a:masterClrMapping/>
  </p:clrMapOvr>
  <mc:AlternateContent xmlns:mc="http://schemas.openxmlformats.org/markup-compatibility/2006" xmlns:p14="http://schemas.microsoft.com/office/powerpoint/2010/main">
    <mc:Choice Requires="p14">
      <p:transition spd="slow" p14:dur="2000" advTm="50680"/>
    </mc:Choice>
    <mc:Fallback xmlns="">
      <p:transition spd="slow" advTm="506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89" y="201168"/>
            <a:ext cx="6343650" cy="896112"/>
          </a:xfrm>
        </p:spPr>
        <p:txBody>
          <a:bodyPr>
            <a:normAutofit/>
          </a:bodyPr>
          <a:lstStyle/>
          <a:p>
            <a:r>
              <a:rPr lang="en-US" dirty="0"/>
              <a:t>Authentic Style Leadership</a:t>
            </a:r>
            <a:endParaRPr lang="en-CA" dirty="0"/>
          </a:p>
        </p:txBody>
      </p:sp>
      <p:sp>
        <p:nvSpPr>
          <p:cNvPr id="3" name="Content Placeholder 2"/>
          <p:cNvSpPr>
            <a:spLocks noGrp="1"/>
          </p:cNvSpPr>
          <p:nvPr>
            <p:ph idx="1"/>
          </p:nvPr>
        </p:nvSpPr>
        <p:spPr>
          <a:xfrm>
            <a:off x="827689" y="1005840"/>
            <a:ext cx="7478111" cy="3886200"/>
          </a:xfrm>
        </p:spPr>
        <p:txBody>
          <a:bodyPr>
            <a:normAutofit fontScale="92500" lnSpcReduction="10000"/>
          </a:bodyPr>
          <a:lstStyle/>
          <a:p>
            <a:pPr>
              <a:spcAft>
                <a:spcPts val="600"/>
              </a:spcAft>
            </a:pPr>
            <a:r>
              <a:rPr lang="en-US" dirty="0"/>
              <a:t>Authentic leaders </a:t>
            </a:r>
            <a:r>
              <a:rPr lang="en-US" dirty="0" smtClean="0"/>
              <a:t>are aware </a:t>
            </a:r>
            <a:r>
              <a:rPr lang="en-US" dirty="0"/>
              <a:t>of </a:t>
            </a:r>
            <a:r>
              <a:rPr lang="en-US" dirty="0" smtClean="0"/>
              <a:t>their own </a:t>
            </a:r>
            <a:r>
              <a:rPr lang="en-US" dirty="0"/>
              <a:t>values and moral convictions and </a:t>
            </a:r>
            <a:r>
              <a:rPr lang="en-US" dirty="0" smtClean="0"/>
              <a:t>are constantly </a:t>
            </a:r>
            <a:r>
              <a:rPr lang="en-US" dirty="0"/>
              <a:t>realigning actions to match their values</a:t>
            </a:r>
          </a:p>
          <a:p>
            <a:pPr>
              <a:spcAft>
                <a:spcPts val="600"/>
              </a:spcAft>
            </a:pPr>
            <a:r>
              <a:rPr lang="en-US" dirty="0"/>
              <a:t>Transparent</a:t>
            </a:r>
          </a:p>
          <a:p>
            <a:pPr>
              <a:spcAft>
                <a:spcPts val="600"/>
              </a:spcAft>
            </a:pPr>
            <a:r>
              <a:rPr lang="en-US" dirty="0"/>
              <a:t>Truthful</a:t>
            </a:r>
          </a:p>
          <a:p>
            <a:pPr>
              <a:spcAft>
                <a:spcPts val="600"/>
              </a:spcAft>
            </a:pPr>
            <a:r>
              <a:rPr lang="en-US" dirty="0"/>
              <a:t>Consideration not given to others</a:t>
            </a:r>
          </a:p>
          <a:p>
            <a:pPr>
              <a:spcAft>
                <a:spcPts val="600"/>
              </a:spcAft>
            </a:pPr>
            <a:r>
              <a:rPr lang="en-US" dirty="0"/>
              <a:t>Works if you are congruent with the leader</a:t>
            </a:r>
          </a:p>
          <a:p>
            <a:pPr>
              <a:spcAft>
                <a:spcPts val="600"/>
              </a:spcAft>
            </a:pPr>
            <a:r>
              <a:rPr lang="en-US" dirty="0"/>
              <a:t>Some association with Emotional Intelligence</a:t>
            </a:r>
            <a:endParaRPr lang="en-CA" dirty="0"/>
          </a:p>
        </p:txBody>
      </p:sp>
    </p:spTree>
    <p:extLst>
      <p:ext uri="{BB962C8B-B14F-4D97-AF65-F5344CB8AC3E}">
        <p14:creationId xmlns:p14="http://schemas.microsoft.com/office/powerpoint/2010/main" val="793062388"/>
      </p:ext>
    </p:extLst>
  </p:cSld>
  <p:clrMapOvr>
    <a:masterClrMapping/>
  </p:clrMapOvr>
  <mc:AlternateContent xmlns:mc="http://schemas.openxmlformats.org/markup-compatibility/2006" xmlns:p14="http://schemas.microsoft.com/office/powerpoint/2010/main">
    <mc:Choice Requires="p14">
      <p:transition spd="slow" p14:dur="2000" advTm="94419"/>
    </mc:Choice>
    <mc:Fallback xmlns="">
      <p:transition spd="slow" advTm="944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687" y="153671"/>
            <a:ext cx="5086350" cy="1219200"/>
          </a:xfrm>
        </p:spPr>
        <p:txBody>
          <a:bodyPr/>
          <a:lstStyle/>
          <a:p>
            <a:r>
              <a:rPr lang="en-US" dirty="0" smtClean="0"/>
              <a:t>Objectives: Module 1 </a:t>
            </a:r>
            <a:endParaRPr lang="en-CA" dirty="0"/>
          </a:p>
        </p:txBody>
      </p:sp>
      <p:sp>
        <p:nvSpPr>
          <p:cNvPr id="2" name="Content Placeholder 1"/>
          <p:cNvSpPr>
            <a:spLocks noGrp="1"/>
          </p:cNvSpPr>
          <p:nvPr>
            <p:ph idx="1"/>
          </p:nvPr>
        </p:nvSpPr>
        <p:spPr>
          <a:xfrm>
            <a:off x="767687" y="1384804"/>
            <a:ext cx="7830403" cy="4000194"/>
          </a:xfrm>
        </p:spPr>
        <p:txBody>
          <a:bodyPr>
            <a:normAutofit/>
          </a:bodyPr>
          <a:lstStyle/>
          <a:p>
            <a:r>
              <a:rPr lang="en-US" sz="3200" dirty="0" smtClean="0"/>
              <a:t>Understand </a:t>
            </a:r>
            <a:r>
              <a:rPr lang="en-US" sz="3200" dirty="0"/>
              <a:t>how the concept of leadership has evolved over time </a:t>
            </a:r>
          </a:p>
          <a:p>
            <a:r>
              <a:rPr lang="en-US" sz="3200" dirty="0"/>
              <a:t>Understand current leadership theories in the context of long-term care (LTC) </a:t>
            </a:r>
          </a:p>
          <a:p>
            <a:r>
              <a:rPr lang="en-US" sz="3200" dirty="0"/>
              <a:t>Define clinical nurse leadership </a:t>
            </a:r>
          </a:p>
          <a:p>
            <a:r>
              <a:rPr lang="en-US" sz="3200" dirty="0"/>
              <a:t>Reflect on personal leadership strategies  </a:t>
            </a:r>
          </a:p>
          <a:p>
            <a:r>
              <a:rPr lang="en-US" sz="3200" dirty="0"/>
              <a:t>Identify personal leadership strengths </a:t>
            </a:r>
            <a:endParaRPr lang="en-CA" dirty="0"/>
          </a:p>
        </p:txBody>
      </p:sp>
    </p:spTree>
    <p:extLst>
      <p:ext uri="{BB962C8B-B14F-4D97-AF65-F5344CB8AC3E}">
        <p14:creationId xmlns:p14="http://schemas.microsoft.com/office/powerpoint/2010/main" val="61179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078"/>
            <a:ext cx="8229600" cy="1143000"/>
          </a:xfrm>
        </p:spPr>
        <p:txBody>
          <a:bodyPr/>
          <a:lstStyle/>
          <a:p>
            <a:pPr algn="ctr"/>
            <a:r>
              <a:rPr lang="en-US" dirty="0"/>
              <a:t>Transformational Leadership</a:t>
            </a:r>
          </a:p>
        </p:txBody>
      </p:sp>
    </p:spTree>
    <p:extLst>
      <p:ext uri="{BB962C8B-B14F-4D97-AF65-F5344CB8AC3E}">
        <p14:creationId xmlns:p14="http://schemas.microsoft.com/office/powerpoint/2010/main" val="413497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27689" y="539264"/>
            <a:ext cx="7496504" cy="5516725"/>
          </a:xfrm>
        </p:spPr>
        <p:txBody>
          <a:bodyPr>
            <a:normAutofit fontScale="92500" lnSpcReduction="10000"/>
          </a:bodyPr>
          <a:lstStyle/>
          <a:p>
            <a:pPr marL="0" indent="0">
              <a:spcBef>
                <a:spcPts val="0"/>
              </a:spcBef>
              <a:spcAft>
                <a:spcPts val="600"/>
              </a:spcAft>
              <a:buNone/>
            </a:pPr>
            <a:r>
              <a:rPr lang="en-US" b="1" dirty="0" smtClean="0">
                <a:solidFill>
                  <a:srgbClr val="F27528"/>
                </a:solidFill>
              </a:rPr>
              <a:t>Transformational Leadership</a:t>
            </a:r>
          </a:p>
          <a:p>
            <a:pPr lvl="1">
              <a:spcBef>
                <a:spcPts val="0"/>
              </a:spcBef>
              <a:spcAft>
                <a:spcPts val="600"/>
              </a:spcAft>
            </a:pPr>
            <a:r>
              <a:rPr lang="en-US" dirty="0"/>
              <a:t>Raise each other up to higher levels of motivation for resident outcomes</a:t>
            </a:r>
          </a:p>
          <a:p>
            <a:pPr lvl="1">
              <a:spcBef>
                <a:spcPts val="0"/>
              </a:spcBef>
              <a:spcAft>
                <a:spcPts val="600"/>
              </a:spcAft>
            </a:pPr>
            <a:r>
              <a:rPr lang="en-US" dirty="0" err="1"/>
              <a:t>Behaviour</a:t>
            </a:r>
            <a:r>
              <a:rPr lang="en-US" dirty="0"/>
              <a:t> – charisma, intellectual stimulation, individual consideration, self-confidence, self-direction</a:t>
            </a:r>
          </a:p>
          <a:p>
            <a:pPr lvl="1">
              <a:spcBef>
                <a:spcPts val="0"/>
              </a:spcBef>
              <a:spcAft>
                <a:spcPts val="600"/>
              </a:spcAft>
            </a:pPr>
            <a:r>
              <a:rPr lang="en-US" dirty="0"/>
              <a:t>Moves resources from areas of lesser to greater productivity</a:t>
            </a:r>
            <a:endParaRPr lang="en-CA" dirty="0"/>
          </a:p>
          <a:p>
            <a:pPr marL="0" indent="0">
              <a:spcBef>
                <a:spcPts val="0"/>
              </a:spcBef>
              <a:spcAft>
                <a:spcPts val="600"/>
              </a:spcAft>
              <a:buNone/>
            </a:pPr>
            <a:endParaRPr lang="en-US" b="1" dirty="0">
              <a:solidFill>
                <a:srgbClr val="FF0000"/>
              </a:solidFill>
            </a:endParaRPr>
          </a:p>
          <a:p>
            <a:pPr marL="0" indent="0">
              <a:spcBef>
                <a:spcPts val="0"/>
              </a:spcBef>
              <a:spcAft>
                <a:spcPts val="600"/>
              </a:spcAft>
              <a:buNone/>
            </a:pPr>
            <a:r>
              <a:rPr lang="en-US" b="1" dirty="0" smtClean="0">
                <a:solidFill>
                  <a:srgbClr val="F27528"/>
                </a:solidFill>
              </a:rPr>
              <a:t>Outcomes</a:t>
            </a:r>
            <a:endParaRPr lang="en-US" b="1" dirty="0">
              <a:solidFill>
                <a:srgbClr val="F27528"/>
              </a:solidFill>
            </a:endParaRPr>
          </a:p>
          <a:p>
            <a:pPr lvl="1">
              <a:spcBef>
                <a:spcPts val="0"/>
              </a:spcBef>
              <a:spcAft>
                <a:spcPts val="600"/>
              </a:spcAft>
            </a:pPr>
            <a:r>
              <a:rPr lang="en-CA" dirty="0" smtClean="0"/>
              <a:t>Job satisfaction</a:t>
            </a:r>
          </a:p>
          <a:p>
            <a:pPr lvl="1">
              <a:spcBef>
                <a:spcPts val="0"/>
              </a:spcBef>
              <a:spcAft>
                <a:spcPts val="600"/>
              </a:spcAft>
            </a:pPr>
            <a:r>
              <a:rPr lang="en-CA" dirty="0" smtClean="0"/>
              <a:t>Quality of Life</a:t>
            </a:r>
          </a:p>
          <a:p>
            <a:pPr lvl="1">
              <a:spcBef>
                <a:spcPts val="0"/>
              </a:spcBef>
              <a:spcAft>
                <a:spcPts val="600"/>
              </a:spcAft>
            </a:pPr>
            <a:r>
              <a:rPr lang="en-CA" dirty="0" smtClean="0"/>
              <a:t>Empowerment</a:t>
            </a:r>
          </a:p>
          <a:p>
            <a:pPr lvl="1">
              <a:spcBef>
                <a:spcPts val="0"/>
              </a:spcBef>
              <a:spcAft>
                <a:spcPts val="600"/>
              </a:spcAft>
            </a:pPr>
            <a:r>
              <a:rPr lang="en-CA" dirty="0" smtClean="0"/>
              <a:t>Retention of staff</a:t>
            </a:r>
          </a:p>
          <a:p>
            <a:pPr lvl="1">
              <a:spcBef>
                <a:spcPts val="0"/>
              </a:spcBef>
              <a:spcAft>
                <a:spcPts val="600"/>
              </a:spcAft>
            </a:pPr>
            <a:r>
              <a:rPr lang="en-CA" dirty="0" smtClean="0"/>
              <a:t>Resident satisfaction</a:t>
            </a:r>
            <a:endParaRPr lang="en-CA" dirty="0"/>
          </a:p>
        </p:txBody>
      </p:sp>
    </p:spTree>
    <p:extLst>
      <p:ext uri="{BB962C8B-B14F-4D97-AF65-F5344CB8AC3E}">
        <p14:creationId xmlns:p14="http://schemas.microsoft.com/office/powerpoint/2010/main" val="167494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Transformational Leadership</a:t>
            </a:r>
            <a:endParaRPr lang="en-CA" dirty="0"/>
          </a:p>
        </p:txBody>
      </p:sp>
      <p:sp>
        <p:nvSpPr>
          <p:cNvPr id="3" name="Content Placeholder 2"/>
          <p:cNvSpPr>
            <a:spLocks noGrp="1"/>
          </p:cNvSpPr>
          <p:nvPr>
            <p:ph idx="1"/>
          </p:nvPr>
        </p:nvSpPr>
        <p:spPr/>
        <p:txBody>
          <a:bodyPr>
            <a:normAutofit/>
          </a:bodyPr>
          <a:lstStyle/>
          <a:p>
            <a:pPr marL="0" indent="0" algn="ctr">
              <a:buNone/>
            </a:pPr>
            <a:r>
              <a:rPr lang="en-US" sz="3200" i="1" dirty="0">
                <a:solidFill>
                  <a:srgbClr val="FF0000"/>
                </a:solidFill>
              </a:rPr>
              <a:t>“The ultimate goal of transformational leadership is for the leader and the follower to discover meaning and purpose in relation to their work, in addition </a:t>
            </a:r>
            <a:r>
              <a:rPr lang="en-CA" sz="3200" i="1" dirty="0">
                <a:solidFill>
                  <a:srgbClr val="FF0000"/>
                </a:solidFill>
              </a:rPr>
              <a:t>to growth and maturity</a:t>
            </a:r>
            <a:r>
              <a:rPr lang="en-CA" sz="3200" i="1" dirty="0" smtClean="0">
                <a:solidFill>
                  <a:srgbClr val="FF0000"/>
                </a:solidFill>
              </a:rPr>
              <a:t>.”</a:t>
            </a:r>
          </a:p>
          <a:p>
            <a:pPr marL="0" indent="0" algn="ctr">
              <a:buNone/>
            </a:pPr>
            <a:endParaRPr lang="en-US" sz="3200" dirty="0" smtClean="0"/>
          </a:p>
          <a:p>
            <a:pPr marL="0" indent="0" algn="ctr">
              <a:buNone/>
            </a:pPr>
            <a:r>
              <a:rPr lang="en-US" sz="3200" dirty="0" smtClean="0"/>
              <a:t>(</a:t>
            </a:r>
            <a:r>
              <a:rPr lang="en-US" dirty="0"/>
              <a:t>Atkinson-Smith, M. 2011, p.  44)</a:t>
            </a:r>
            <a:endParaRPr lang="en-CA" sz="3200" i="1" dirty="0"/>
          </a:p>
        </p:txBody>
      </p:sp>
    </p:spTree>
    <p:extLst>
      <p:ext uri="{BB962C8B-B14F-4D97-AF65-F5344CB8AC3E}">
        <p14:creationId xmlns:p14="http://schemas.microsoft.com/office/powerpoint/2010/main" val="3835414005"/>
      </p:ext>
    </p:extLst>
  </p:cSld>
  <p:clrMapOvr>
    <a:masterClrMapping/>
  </p:clrMapOvr>
  <mc:AlternateContent xmlns:mc="http://schemas.openxmlformats.org/markup-compatibility/2006" xmlns:p14="http://schemas.microsoft.com/office/powerpoint/2010/main">
    <mc:Choice Requires="p14">
      <p:transition spd="slow" p14:dur="2000" advTm="15038"/>
    </mc:Choice>
    <mc:Fallback xmlns="">
      <p:transition spd="slow" advTm="1503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042" y="726831"/>
            <a:ext cx="7484680" cy="4876800"/>
          </a:xfrm>
        </p:spPr>
        <p:txBody>
          <a:bodyPr/>
          <a:lstStyle/>
          <a:p>
            <a:pPr marL="0" indent="0">
              <a:buNone/>
            </a:pPr>
            <a:endParaRPr lang="en-US" dirty="0"/>
          </a:p>
          <a:p>
            <a:pPr marL="0" indent="0" algn="ctr">
              <a:buNone/>
            </a:pPr>
            <a:r>
              <a:rPr lang="en-US" sz="3200" i="1" dirty="0">
                <a:solidFill>
                  <a:srgbClr val="FF0000"/>
                </a:solidFill>
              </a:rPr>
              <a:t>“Transformational leadership is viewed as the most effective model of leadership because, while it recognizes the importance of rewards, it goes further to satisfy the higher needs of the follower by engaging this person emotionally </a:t>
            </a:r>
            <a:r>
              <a:rPr lang="en-CA" sz="3200" i="1" dirty="0">
                <a:solidFill>
                  <a:srgbClr val="FF0000"/>
                </a:solidFill>
              </a:rPr>
              <a:t>and intellectually.” </a:t>
            </a:r>
            <a:endParaRPr lang="en-CA" sz="3200" i="1" dirty="0" smtClean="0">
              <a:solidFill>
                <a:srgbClr val="FF0000"/>
              </a:solidFill>
            </a:endParaRPr>
          </a:p>
          <a:p>
            <a:pPr marL="0" indent="0" algn="ctr">
              <a:buNone/>
            </a:pPr>
            <a:endParaRPr lang="en-CA" sz="3200" i="1" dirty="0">
              <a:solidFill>
                <a:srgbClr val="FF0000"/>
              </a:solidFill>
            </a:endParaRPr>
          </a:p>
          <a:p>
            <a:pPr marL="0" indent="0" algn="ctr">
              <a:buNone/>
            </a:pPr>
            <a:r>
              <a:rPr lang="en-CA" dirty="0" smtClean="0"/>
              <a:t>(</a:t>
            </a:r>
            <a:r>
              <a:rPr lang="en-CA" dirty="0"/>
              <a:t>Surakka, 2008</a:t>
            </a:r>
            <a:r>
              <a:rPr lang="en-CA" dirty="0" smtClean="0"/>
              <a:t>)</a:t>
            </a:r>
            <a:endParaRPr lang="en-CA" dirty="0"/>
          </a:p>
        </p:txBody>
      </p:sp>
    </p:spTree>
    <p:extLst>
      <p:ext uri="{BB962C8B-B14F-4D97-AF65-F5344CB8AC3E}">
        <p14:creationId xmlns:p14="http://schemas.microsoft.com/office/powerpoint/2010/main" val="4175997425"/>
      </p:ext>
    </p:extLst>
  </p:cSld>
  <p:clrMapOvr>
    <a:masterClrMapping/>
  </p:clrMapOvr>
  <mc:AlternateContent xmlns:mc="http://schemas.openxmlformats.org/markup-compatibility/2006" xmlns:p14="http://schemas.microsoft.com/office/powerpoint/2010/main">
    <mc:Choice Requires="p14">
      <p:transition spd="slow" p14:dur="2000" advTm="17388"/>
    </mc:Choice>
    <mc:Fallback xmlns="">
      <p:transition spd="slow" advTm="1738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19200"/>
            <a:ext cx="6172200" cy="5105400"/>
          </a:xfrm>
        </p:spPr>
        <p:txBody>
          <a:bodyPr>
            <a:normAutofit/>
          </a:bodyPr>
          <a:lstStyle/>
          <a:p>
            <a:pPr marL="0" indent="0" algn="ctr">
              <a:buNone/>
            </a:pPr>
            <a:r>
              <a:rPr lang="en-US" sz="4000" b="1" dirty="0">
                <a:solidFill>
                  <a:srgbClr val="FF0000"/>
                </a:solidFill>
              </a:rPr>
              <a:t>Five Practices of Transformational </a:t>
            </a:r>
            <a:r>
              <a:rPr lang="en-US" sz="4000" b="1" dirty="0" smtClean="0">
                <a:solidFill>
                  <a:srgbClr val="FF0000"/>
                </a:solidFill>
              </a:rPr>
              <a:t>Leadership</a:t>
            </a:r>
          </a:p>
          <a:p>
            <a:pPr marL="0" indent="0" algn="ctr">
              <a:buNone/>
            </a:pPr>
            <a:endParaRPr lang="en-US" sz="4000" b="1" dirty="0">
              <a:solidFill>
                <a:srgbClr val="FF0000"/>
              </a:solidFill>
            </a:endParaRPr>
          </a:p>
          <a:p>
            <a:pPr marL="0" indent="0" algn="ctr">
              <a:buNone/>
            </a:pPr>
            <a:r>
              <a:rPr lang="en-US" sz="4000" b="1" dirty="0" smtClean="0">
                <a:solidFill>
                  <a:srgbClr val="F27528"/>
                </a:solidFill>
              </a:rPr>
              <a:t>RNAO </a:t>
            </a:r>
            <a:r>
              <a:rPr lang="en-US" sz="4000" b="1" dirty="0">
                <a:solidFill>
                  <a:srgbClr val="F27528"/>
                </a:solidFill>
              </a:rPr>
              <a:t>Guidelines </a:t>
            </a:r>
            <a:endParaRPr lang="en-CA" sz="4000" b="1" dirty="0">
              <a:solidFill>
                <a:srgbClr val="F27528"/>
              </a:solidFill>
            </a:endParaRPr>
          </a:p>
          <a:p>
            <a:pPr marL="0" indent="0">
              <a:buNone/>
            </a:pPr>
            <a:endParaRPr lang="en-CA" sz="4000" dirty="0"/>
          </a:p>
        </p:txBody>
      </p:sp>
    </p:spTree>
    <p:extLst>
      <p:ext uri="{BB962C8B-B14F-4D97-AF65-F5344CB8AC3E}">
        <p14:creationId xmlns:p14="http://schemas.microsoft.com/office/powerpoint/2010/main" val="3107090275"/>
      </p:ext>
    </p:extLst>
  </p:cSld>
  <p:clrMapOvr>
    <a:masterClrMapping/>
  </p:clrMapOvr>
  <mc:AlternateContent xmlns:mc="http://schemas.openxmlformats.org/markup-compatibility/2006" xmlns:p14="http://schemas.microsoft.com/office/powerpoint/2010/main">
    <mc:Choice Requires="p14">
      <p:transition spd="slow" p14:dur="2000" advTm="10522"/>
    </mc:Choice>
    <mc:Fallback xmlns="">
      <p:transition spd="slow" advTm="105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64" y="835572"/>
            <a:ext cx="7577302" cy="5454869"/>
          </a:xfrm>
        </p:spPr>
        <p:txBody>
          <a:bodyPr>
            <a:normAutofit fontScale="92500" lnSpcReduction="10000"/>
          </a:bodyPr>
          <a:lstStyle/>
          <a:p>
            <a:pPr marL="0" indent="0">
              <a:buNone/>
            </a:pPr>
            <a:r>
              <a:rPr lang="en-US" b="1" i="1" dirty="0">
                <a:solidFill>
                  <a:srgbClr val="F27528"/>
                </a:solidFill>
              </a:rPr>
              <a:t>Building </a:t>
            </a:r>
            <a:r>
              <a:rPr lang="en-US" b="1" i="1" dirty="0" smtClean="0">
                <a:solidFill>
                  <a:srgbClr val="F27528"/>
                </a:solidFill>
              </a:rPr>
              <a:t>Relationships </a:t>
            </a:r>
            <a:r>
              <a:rPr lang="en-US" b="1" i="1" dirty="0">
                <a:solidFill>
                  <a:srgbClr val="F27528"/>
                </a:solidFill>
              </a:rPr>
              <a:t>and </a:t>
            </a:r>
            <a:r>
              <a:rPr lang="en-US" b="1" i="1" dirty="0" smtClean="0">
                <a:solidFill>
                  <a:srgbClr val="F27528"/>
                </a:solidFill>
              </a:rPr>
              <a:t>Trust </a:t>
            </a:r>
            <a:endParaRPr lang="en-US" b="1" i="1" dirty="0">
              <a:solidFill>
                <a:srgbClr val="F27528"/>
              </a:solidFill>
            </a:endParaRPr>
          </a:p>
          <a:p>
            <a:pPr lvl="1"/>
            <a:r>
              <a:rPr lang="en-US" dirty="0" smtClean="0"/>
              <a:t>Is </a:t>
            </a:r>
            <a:r>
              <a:rPr lang="en-US" dirty="0"/>
              <a:t>a critical leadership practice, the foundation on which the other practices rest.</a:t>
            </a:r>
          </a:p>
          <a:p>
            <a:pPr lvl="1"/>
            <a:r>
              <a:rPr lang="en-US" dirty="0" smtClean="0"/>
              <a:t>Relationships </a:t>
            </a:r>
            <a:r>
              <a:rPr lang="en-US" dirty="0"/>
              <a:t>include those formed between individual nurses, on </a:t>
            </a:r>
            <a:r>
              <a:rPr lang="en-US" dirty="0" smtClean="0"/>
              <a:t>teams, </a:t>
            </a:r>
            <a:r>
              <a:rPr lang="en-US" dirty="0"/>
              <a:t>and in internal and external partnerships.</a:t>
            </a:r>
          </a:p>
          <a:p>
            <a:pPr lvl="1"/>
            <a:endParaRPr lang="en-US" dirty="0" smtClean="0"/>
          </a:p>
          <a:p>
            <a:pPr lvl="1"/>
            <a:endParaRPr lang="en-US" dirty="0"/>
          </a:p>
          <a:p>
            <a:pPr marL="0" indent="0">
              <a:buNone/>
            </a:pPr>
            <a:r>
              <a:rPr lang="en-US" b="1" dirty="0"/>
              <a:t> </a:t>
            </a:r>
            <a:r>
              <a:rPr lang="en-US" b="1" i="1" dirty="0">
                <a:solidFill>
                  <a:srgbClr val="F27528"/>
                </a:solidFill>
              </a:rPr>
              <a:t>Creating an </a:t>
            </a:r>
            <a:r>
              <a:rPr lang="en-US" b="1" i="1" dirty="0" smtClean="0">
                <a:solidFill>
                  <a:srgbClr val="F27528"/>
                </a:solidFill>
              </a:rPr>
              <a:t>Empowering </a:t>
            </a:r>
            <a:r>
              <a:rPr lang="en-US" b="1" i="1" dirty="0">
                <a:solidFill>
                  <a:srgbClr val="F27528"/>
                </a:solidFill>
              </a:rPr>
              <a:t>W</a:t>
            </a:r>
            <a:r>
              <a:rPr lang="en-US" b="1" i="1" dirty="0" smtClean="0">
                <a:solidFill>
                  <a:srgbClr val="F27528"/>
                </a:solidFill>
              </a:rPr>
              <a:t>ork </a:t>
            </a:r>
            <a:r>
              <a:rPr lang="en-US" b="1" i="1" dirty="0">
                <a:solidFill>
                  <a:srgbClr val="F27528"/>
                </a:solidFill>
              </a:rPr>
              <a:t>E</a:t>
            </a:r>
            <a:r>
              <a:rPr lang="en-US" b="1" i="1" dirty="0" smtClean="0">
                <a:solidFill>
                  <a:srgbClr val="F27528"/>
                </a:solidFill>
              </a:rPr>
              <a:t>nvironment</a:t>
            </a:r>
            <a:endParaRPr lang="en-US" b="1" i="1" dirty="0">
              <a:solidFill>
                <a:srgbClr val="F27528"/>
              </a:solidFill>
            </a:endParaRPr>
          </a:p>
          <a:p>
            <a:pPr lvl="1"/>
            <a:r>
              <a:rPr lang="en-US" dirty="0"/>
              <a:t>depends on respectful, trusting relationships among people in a work setting. </a:t>
            </a:r>
          </a:p>
          <a:p>
            <a:pPr lvl="1"/>
            <a:r>
              <a:rPr lang="en-US" dirty="0"/>
              <a:t>An empowered work environment has access to information, support, resources, and opportunities to learn and grow, in a setting that supports professional autonomy and strong networks of collegial support</a:t>
            </a:r>
            <a:r>
              <a:rPr lang="en-US" dirty="0" smtClean="0"/>
              <a:t>.</a:t>
            </a:r>
          </a:p>
          <a:p>
            <a:pPr lvl="1"/>
            <a:endParaRPr lang="en-US" dirty="0"/>
          </a:p>
          <a:p>
            <a:pPr lvl="1"/>
            <a:endParaRPr lang="en-US" dirty="0"/>
          </a:p>
          <a:p>
            <a:pPr lvl="1"/>
            <a:endParaRPr lang="en-CA" dirty="0"/>
          </a:p>
        </p:txBody>
      </p:sp>
    </p:spTree>
    <p:extLst>
      <p:ext uri="{BB962C8B-B14F-4D97-AF65-F5344CB8AC3E}">
        <p14:creationId xmlns:p14="http://schemas.microsoft.com/office/powerpoint/2010/main" val="2366213181"/>
      </p:ext>
    </p:extLst>
  </p:cSld>
  <p:clrMapOvr>
    <a:masterClrMapping/>
  </p:clrMapOvr>
  <mc:AlternateContent xmlns:mc="http://schemas.openxmlformats.org/markup-compatibility/2006" xmlns:p14="http://schemas.microsoft.com/office/powerpoint/2010/main">
    <mc:Choice Requires="p14">
      <p:transition spd="slow" p14:dur="2000" advTm="34693"/>
    </mc:Choice>
    <mc:Fallback xmlns="">
      <p:transition spd="slow" advTm="3469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270" y="762002"/>
            <a:ext cx="7886702" cy="5693866"/>
          </a:xfrm>
          <a:prstGeom prst="rect">
            <a:avLst/>
          </a:prstGeom>
        </p:spPr>
        <p:txBody>
          <a:bodyPr wrap="square">
            <a:spAutoFit/>
          </a:bodyPr>
          <a:lstStyle/>
          <a:p>
            <a:pPr>
              <a:spcAft>
                <a:spcPts val="600"/>
              </a:spcAft>
            </a:pPr>
            <a:r>
              <a:rPr lang="en-US" sz="2600" b="1" i="1" dirty="0">
                <a:solidFill>
                  <a:srgbClr val="F27528"/>
                </a:solidFill>
              </a:rPr>
              <a:t>Creating a C</a:t>
            </a:r>
            <a:r>
              <a:rPr lang="en-US" sz="2600" b="1" i="1" dirty="0" smtClean="0">
                <a:solidFill>
                  <a:srgbClr val="F27528"/>
                </a:solidFill>
              </a:rPr>
              <a:t>ulture </a:t>
            </a:r>
            <a:r>
              <a:rPr lang="en-US" sz="2600" b="1" i="1" dirty="0">
                <a:solidFill>
                  <a:srgbClr val="F27528"/>
                </a:solidFill>
              </a:rPr>
              <a:t>that </a:t>
            </a:r>
            <a:r>
              <a:rPr lang="en-US" sz="2600" b="1" i="1" dirty="0" smtClean="0">
                <a:solidFill>
                  <a:srgbClr val="F27528"/>
                </a:solidFill>
              </a:rPr>
              <a:t>Supports </a:t>
            </a:r>
            <a:r>
              <a:rPr lang="en-US" sz="2600" b="1" i="1" dirty="0">
                <a:solidFill>
                  <a:srgbClr val="F27528"/>
                </a:solidFill>
              </a:rPr>
              <a:t>K</a:t>
            </a:r>
            <a:r>
              <a:rPr lang="en-US" sz="2600" b="1" i="1" dirty="0" smtClean="0">
                <a:solidFill>
                  <a:srgbClr val="F27528"/>
                </a:solidFill>
              </a:rPr>
              <a:t>nowledge </a:t>
            </a:r>
            <a:r>
              <a:rPr lang="en-US" sz="2600" b="1" i="1" dirty="0">
                <a:solidFill>
                  <a:srgbClr val="F27528"/>
                </a:solidFill>
              </a:rPr>
              <a:t>D</a:t>
            </a:r>
            <a:r>
              <a:rPr lang="en-US" sz="2600" b="1" i="1" dirty="0" smtClean="0">
                <a:solidFill>
                  <a:srgbClr val="F27528"/>
                </a:solidFill>
              </a:rPr>
              <a:t>evelopment </a:t>
            </a:r>
            <a:r>
              <a:rPr lang="en-US" sz="2600" b="1" i="1" dirty="0">
                <a:solidFill>
                  <a:srgbClr val="F27528"/>
                </a:solidFill>
              </a:rPr>
              <a:t>and </a:t>
            </a:r>
            <a:r>
              <a:rPr lang="en-US" sz="2600" b="1" i="1" dirty="0" smtClean="0">
                <a:solidFill>
                  <a:srgbClr val="F27528"/>
                </a:solidFill>
              </a:rPr>
              <a:t>Integration</a:t>
            </a:r>
            <a:endParaRPr lang="en-US" sz="2600" b="1" i="1" dirty="0">
              <a:solidFill>
                <a:srgbClr val="F27528"/>
              </a:solidFill>
            </a:endParaRPr>
          </a:p>
          <a:p>
            <a:pPr marL="800100" lvl="1" indent="-342900">
              <a:spcAft>
                <a:spcPts val="600"/>
              </a:spcAft>
              <a:buFont typeface="Arial" panose="020B0604020202020204" pitchFamily="34" charset="0"/>
              <a:buChar char="•"/>
            </a:pPr>
            <a:r>
              <a:rPr lang="en-US" sz="2300" dirty="0" smtClean="0"/>
              <a:t>involves </a:t>
            </a:r>
            <a:r>
              <a:rPr lang="en-US" sz="2300" dirty="0"/>
              <a:t>fostering both the development and dissemination of new knowledge and instilling a continuous-inquiry approach to practice, where knowledge is used to continuously improve clinical and organizational processes and outcomes.</a:t>
            </a:r>
          </a:p>
          <a:p>
            <a:pPr>
              <a:spcAft>
                <a:spcPts val="600"/>
              </a:spcAft>
            </a:pPr>
            <a:endParaRPr lang="en-US" sz="2400" dirty="0" smtClean="0"/>
          </a:p>
          <a:p>
            <a:pPr>
              <a:spcAft>
                <a:spcPts val="600"/>
              </a:spcAft>
            </a:pPr>
            <a:endParaRPr lang="en-US" sz="2400" dirty="0"/>
          </a:p>
          <a:p>
            <a:pPr>
              <a:spcAft>
                <a:spcPts val="600"/>
              </a:spcAft>
            </a:pPr>
            <a:r>
              <a:rPr lang="en-US" sz="2600" b="1" i="1" dirty="0">
                <a:solidFill>
                  <a:srgbClr val="F27528"/>
                </a:solidFill>
              </a:rPr>
              <a:t>Leading and </a:t>
            </a:r>
            <a:r>
              <a:rPr lang="en-US" sz="2600" b="1" i="1" dirty="0" smtClean="0">
                <a:solidFill>
                  <a:srgbClr val="F27528"/>
                </a:solidFill>
              </a:rPr>
              <a:t>Sustaining </a:t>
            </a:r>
            <a:r>
              <a:rPr lang="en-US" sz="2600" b="1" i="1" dirty="0">
                <a:solidFill>
                  <a:srgbClr val="F27528"/>
                </a:solidFill>
              </a:rPr>
              <a:t>C</a:t>
            </a:r>
            <a:r>
              <a:rPr lang="en-US" sz="2600" b="1" i="1" dirty="0" smtClean="0">
                <a:solidFill>
                  <a:srgbClr val="F27528"/>
                </a:solidFill>
              </a:rPr>
              <a:t>hange </a:t>
            </a:r>
            <a:endParaRPr lang="en-US" sz="2600" b="1" i="1" dirty="0">
              <a:solidFill>
                <a:srgbClr val="F27528"/>
              </a:solidFill>
            </a:endParaRPr>
          </a:p>
          <a:p>
            <a:pPr marL="800100" lvl="1" indent="-342900">
              <a:spcAft>
                <a:spcPts val="600"/>
              </a:spcAft>
              <a:buFont typeface="Arial" panose="020B0604020202020204" pitchFamily="34" charset="0"/>
              <a:buChar char="•"/>
            </a:pPr>
            <a:r>
              <a:rPr lang="en-US" sz="2300" dirty="0" smtClean="0"/>
              <a:t>involves </a:t>
            </a:r>
            <a:r>
              <a:rPr lang="en-US" sz="2300" dirty="0"/>
              <a:t>the active and participative implementation of change, resulting in improved clinical and organizational processes and outcomes.</a:t>
            </a:r>
          </a:p>
          <a:p>
            <a:endParaRPr lang="en-US" sz="2400" dirty="0"/>
          </a:p>
        </p:txBody>
      </p:sp>
    </p:spTree>
    <p:extLst>
      <p:ext uri="{BB962C8B-B14F-4D97-AF65-F5344CB8AC3E}">
        <p14:creationId xmlns:p14="http://schemas.microsoft.com/office/powerpoint/2010/main" val="286618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393" y="1034693"/>
            <a:ext cx="7543800" cy="3323987"/>
          </a:xfrm>
          <a:prstGeom prst="rect">
            <a:avLst/>
          </a:prstGeom>
        </p:spPr>
        <p:txBody>
          <a:bodyPr wrap="square">
            <a:spAutoFit/>
          </a:bodyPr>
          <a:lstStyle/>
          <a:p>
            <a:r>
              <a:rPr lang="en-US" sz="2800" b="1" i="1" dirty="0">
                <a:solidFill>
                  <a:srgbClr val="F27528"/>
                </a:solidFill>
              </a:rPr>
              <a:t>Balancing the </a:t>
            </a:r>
            <a:r>
              <a:rPr lang="en-US" sz="2800" b="1" i="1" dirty="0" smtClean="0">
                <a:solidFill>
                  <a:srgbClr val="F27528"/>
                </a:solidFill>
              </a:rPr>
              <a:t>Complexities </a:t>
            </a:r>
            <a:r>
              <a:rPr lang="en-US" sz="2800" b="1" i="1" dirty="0">
                <a:solidFill>
                  <a:srgbClr val="F27528"/>
                </a:solidFill>
              </a:rPr>
              <a:t>of the </a:t>
            </a:r>
            <a:r>
              <a:rPr lang="en-US" sz="2800" b="1" i="1" dirty="0" smtClean="0">
                <a:solidFill>
                  <a:srgbClr val="F27528"/>
                </a:solidFill>
              </a:rPr>
              <a:t>System</a:t>
            </a:r>
            <a:r>
              <a:rPr lang="en-US" sz="2800" b="1" i="1" dirty="0">
                <a:solidFill>
                  <a:srgbClr val="F27528"/>
                </a:solidFill>
              </a:rPr>
              <a:t>, </a:t>
            </a:r>
            <a:r>
              <a:rPr lang="en-US" sz="2800" b="1" i="1" dirty="0" smtClean="0">
                <a:solidFill>
                  <a:srgbClr val="F27528"/>
                </a:solidFill>
              </a:rPr>
              <a:t>Managing </a:t>
            </a:r>
            <a:r>
              <a:rPr lang="en-US" sz="2800" b="1" i="1" dirty="0">
                <a:solidFill>
                  <a:srgbClr val="F27528"/>
                </a:solidFill>
              </a:rPr>
              <a:t>C</a:t>
            </a:r>
            <a:r>
              <a:rPr lang="en-US" sz="2800" b="1" i="1" dirty="0" smtClean="0">
                <a:solidFill>
                  <a:srgbClr val="F27528"/>
                </a:solidFill>
              </a:rPr>
              <a:t>ompeting </a:t>
            </a:r>
            <a:r>
              <a:rPr lang="en-US" sz="2800" b="1" i="1" dirty="0">
                <a:solidFill>
                  <a:srgbClr val="F27528"/>
                </a:solidFill>
              </a:rPr>
              <a:t>V</a:t>
            </a:r>
            <a:r>
              <a:rPr lang="en-US" sz="2800" b="1" i="1" dirty="0" smtClean="0">
                <a:solidFill>
                  <a:srgbClr val="F27528"/>
                </a:solidFill>
              </a:rPr>
              <a:t>alues </a:t>
            </a:r>
            <a:r>
              <a:rPr lang="en-US" sz="2800" b="1" i="1" dirty="0">
                <a:solidFill>
                  <a:srgbClr val="F27528"/>
                </a:solidFill>
              </a:rPr>
              <a:t>and </a:t>
            </a:r>
            <a:r>
              <a:rPr lang="en-US" sz="2800" b="1" i="1" dirty="0" smtClean="0">
                <a:solidFill>
                  <a:srgbClr val="F27528"/>
                </a:solidFill>
              </a:rPr>
              <a:t>Priorities</a:t>
            </a:r>
            <a:r>
              <a:rPr lang="en-US" sz="2800" i="1" dirty="0" smtClean="0">
                <a:solidFill>
                  <a:srgbClr val="F27528"/>
                </a:solidFill>
              </a:rPr>
              <a:t> </a:t>
            </a:r>
            <a:endParaRPr lang="en-US" sz="2800" i="1" dirty="0">
              <a:solidFill>
                <a:srgbClr val="F27528"/>
              </a:solidFill>
            </a:endParaRPr>
          </a:p>
          <a:p>
            <a:endParaRPr lang="en-US" sz="2400" i="1" dirty="0"/>
          </a:p>
          <a:p>
            <a:pPr marL="800100" lvl="1" indent="-342900">
              <a:buFont typeface="Arial" panose="020B0604020202020204" pitchFamily="34" charset="0"/>
              <a:buChar char="•"/>
            </a:pPr>
            <a:r>
              <a:rPr lang="en-US" sz="2600" dirty="0"/>
              <a:t>entails advocating for the nursing resources necessary for high-quality patient care, while recognizing the multiple demands and complex issues that shape organizational decisions. Proper use of evidence is the key.</a:t>
            </a:r>
            <a:endParaRPr lang="en-CA" sz="2600" dirty="0"/>
          </a:p>
        </p:txBody>
      </p:sp>
    </p:spTree>
    <p:extLst>
      <p:ext uri="{BB962C8B-B14F-4D97-AF65-F5344CB8AC3E}">
        <p14:creationId xmlns:p14="http://schemas.microsoft.com/office/powerpoint/2010/main" val="146131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Organizations that </a:t>
            </a:r>
            <a:r>
              <a:rPr lang="en-US" dirty="0" smtClean="0"/>
              <a:t>Support this...</a:t>
            </a:r>
            <a:endParaRPr lang="en-CA" dirty="0"/>
          </a:p>
        </p:txBody>
      </p:sp>
      <p:sp>
        <p:nvSpPr>
          <p:cNvPr id="3" name="Content Placeholder 2"/>
          <p:cNvSpPr>
            <a:spLocks noGrp="1"/>
          </p:cNvSpPr>
          <p:nvPr>
            <p:ph idx="1"/>
          </p:nvPr>
        </p:nvSpPr>
        <p:spPr>
          <a:xfrm>
            <a:off x="762000" y="1170432"/>
            <a:ext cx="7916918" cy="3886200"/>
          </a:xfrm>
        </p:spPr>
        <p:txBody>
          <a:bodyPr/>
          <a:lstStyle/>
          <a:p>
            <a:r>
              <a:rPr lang="en-US" sz="2600" dirty="0"/>
              <a:t>Validate the nurses critical role</a:t>
            </a:r>
          </a:p>
          <a:p>
            <a:r>
              <a:rPr lang="en-US" sz="2600" dirty="0"/>
              <a:t>Supply sufficient human resources</a:t>
            </a:r>
          </a:p>
          <a:p>
            <a:r>
              <a:rPr lang="en-US" sz="2600" dirty="0"/>
              <a:t>Provide necessary information and decision support</a:t>
            </a:r>
          </a:p>
          <a:p>
            <a:r>
              <a:rPr lang="en-US" sz="2600" dirty="0"/>
              <a:t>Create a culture and a climate conducive to effective, efficient nursing care</a:t>
            </a:r>
          </a:p>
          <a:p>
            <a:endParaRPr lang="en-US" dirty="0"/>
          </a:p>
          <a:p>
            <a:pPr marL="0" indent="0" algn="r">
              <a:buNone/>
            </a:pPr>
            <a:r>
              <a:rPr lang="en-US" dirty="0"/>
              <a:t>						RNAO, 2013</a:t>
            </a:r>
            <a:endParaRPr lang="en-CA" dirty="0"/>
          </a:p>
        </p:txBody>
      </p:sp>
    </p:spTree>
    <p:extLst>
      <p:ext uri="{BB962C8B-B14F-4D97-AF65-F5344CB8AC3E}">
        <p14:creationId xmlns:p14="http://schemas.microsoft.com/office/powerpoint/2010/main" val="4175187388"/>
      </p:ext>
    </p:extLst>
  </p:cSld>
  <p:clrMapOvr>
    <a:masterClrMapping/>
  </p:clrMapOvr>
  <mc:AlternateContent xmlns:mc="http://schemas.openxmlformats.org/markup-compatibility/2006" xmlns:p14="http://schemas.microsoft.com/office/powerpoint/2010/main">
    <mc:Choice Requires="p14">
      <p:transition spd="slow" p14:dur="2000" advTm="34238"/>
    </mc:Choice>
    <mc:Fallback xmlns="">
      <p:transition spd="slow" advTm="3423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1" y="239498"/>
            <a:ext cx="7531976" cy="685800"/>
          </a:xfrm>
        </p:spPr>
        <p:txBody>
          <a:bodyPr>
            <a:normAutofit/>
          </a:bodyPr>
          <a:lstStyle/>
          <a:p>
            <a:r>
              <a:rPr lang="en-US" sz="3200" dirty="0"/>
              <a:t>References</a:t>
            </a:r>
            <a:endParaRPr lang="en-CA" sz="3200" dirty="0"/>
          </a:p>
        </p:txBody>
      </p:sp>
      <p:sp>
        <p:nvSpPr>
          <p:cNvPr id="3" name="Content Placeholder 2"/>
          <p:cNvSpPr>
            <a:spLocks noGrp="1"/>
          </p:cNvSpPr>
          <p:nvPr>
            <p:ph idx="1"/>
          </p:nvPr>
        </p:nvSpPr>
        <p:spPr>
          <a:xfrm>
            <a:off x="839513" y="1069928"/>
            <a:ext cx="7555625" cy="5029200"/>
          </a:xfrm>
        </p:spPr>
        <p:txBody>
          <a:bodyPr>
            <a:normAutofit fontScale="92500" lnSpcReduction="20000"/>
          </a:bodyPr>
          <a:lstStyle/>
          <a:p>
            <a:pPr marL="0" indent="0">
              <a:buNone/>
            </a:pPr>
            <a:r>
              <a:rPr lang="en-US" sz="2000" dirty="0"/>
              <a:t>Atkinson-Smith, M. (2011). Are you a transformational leader? </a:t>
            </a:r>
            <a:r>
              <a:rPr lang="en-US" sz="2000" i="1" dirty="0"/>
              <a:t>Nursing Management, </a:t>
            </a:r>
            <a:r>
              <a:rPr lang="en-US" sz="2000" dirty="0"/>
              <a:t>44-50.</a:t>
            </a:r>
          </a:p>
          <a:p>
            <a:pPr marL="0" indent="0">
              <a:buNone/>
            </a:pPr>
            <a:endParaRPr lang="en-US" sz="2000" dirty="0"/>
          </a:p>
          <a:p>
            <a:pPr marL="0" indent="0">
              <a:buNone/>
            </a:pPr>
            <a:r>
              <a:rPr lang="en-US" sz="2000" dirty="0"/>
              <a:t>Chu, C. H., Wodchis, W. P., &amp; McGilton, K. S. (2014). Turnover of regulated nurses in long-term care facilities. </a:t>
            </a:r>
            <a:r>
              <a:rPr lang="en-US" sz="2000" i="1" dirty="0"/>
              <a:t>Journal of Nursing Management, 22,</a:t>
            </a:r>
            <a:r>
              <a:rPr lang="en-US" sz="2000" dirty="0"/>
              <a:t> 553-562.</a:t>
            </a:r>
          </a:p>
          <a:p>
            <a:pPr marL="0" indent="0">
              <a:buNone/>
            </a:pPr>
            <a:endParaRPr lang="en-US" sz="2000" dirty="0"/>
          </a:p>
          <a:p>
            <a:pPr marL="0" indent="0">
              <a:buNone/>
            </a:pPr>
            <a:r>
              <a:rPr lang="en-CA" sz="2000" dirty="0"/>
              <a:t>Cook, Michael J. "The attributes of effective clinical nurse leaders." </a:t>
            </a:r>
            <a:r>
              <a:rPr lang="en-CA" sz="2000" i="1" dirty="0"/>
              <a:t>Nursing Standard</a:t>
            </a:r>
            <a:r>
              <a:rPr lang="en-CA" sz="2000" dirty="0"/>
              <a:t> 15.35 (2001): 38-44.</a:t>
            </a:r>
          </a:p>
          <a:p>
            <a:pPr marL="0" indent="0">
              <a:buNone/>
            </a:pPr>
            <a:endParaRPr lang="en-US" sz="2000" dirty="0"/>
          </a:p>
          <a:p>
            <a:pPr marL="0" indent="0">
              <a:buNone/>
            </a:pPr>
            <a:r>
              <a:rPr lang="en-US" sz="2000" dirty="0"/>
              <a:t>Cummings, G. G., MacGregor, T., Davey, M., Wong, C. A., Lo, E., Muise, M. &amp; Stafford, E. (2010). Leadership styles and outcome patterns for the nursing workforce and work environment: a systematic review. </a:t>
            </a:r>
            <a:r>
              <a:rPr lang="en-US" sz="2000" i="1" dirty="0"/>
              <a:t>International Journal of Nursing Studies, 47,</a:t>
            </a:r>
            <a:r>
              <a:rPr lang="en-US" sz="2000" dirty="0"/>
              <a:t> 363-385.</a:t>
            </a:r>
          </a:p>
          <a:p>
            <a:pPr marL="0" indent="0">
              <a:buNone/>
            </a:pPr>
            <a:endParaRPr lang="en-US" sz="2000" dirty="0"/>
          </a:p>
          <a:p>
            <a:pPr marL="0" indent="0">
              <a:buNone/>
            </a:pPr>
            <a:r>
              <a:rPr lang="en-US" sz="2000" dirty="0"/>
              <a:t>Enterkin, J., Robb, E., &amp; McLaren, S. (2013). Clinical leadership for high-quality care: Developing future leaders. </a:t>
            </a:r>
            <a:r>
              <a:rPr lang="en-US" sz="2000" i="1" dirty="0"/>
              <a:t>Journal of Nursing Management, 21, </a:t>
            </a:r>
            <a:r>
              <a:rPr lang="en-US" sz="2000" dirty="0"/>
              <a:t>202-216. </a:t>
            </a:r>
          </a:p>
        </p:txBody>
      </p:sp>
    </p:spTree>
    <p:extLst>
      <p:ext uri="{BB962C8B-B14F-4D97-AF65-F5344CB8AC3E}">
        <p14:creationId xmlns:p14="http://schemas.microsoft.com/office/powerpoint/2010/main" val="426944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6320340"/>
              </p:ext>
            </p:extLst>
          </p:nvPr>
        </p:nvGraphicFramePr>
        <p:xfrm>
          <a:off x="1143000" y="900881"/>
          <a:ext cx="6847503" cy="576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txBox="1">
            <a:spLocks/>
          </p:cNvSpPr>
          <p:nvPr/>
        </p:nvSpPr>
        <p:spPr>
          <a:xfrm>
            <a:off x="387476" y="445728"/>
            <a:ext cx="8281036"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800" kern="1200" cap="all">
                <a:solidFill>
                  <a:srgbClr val="6E6F72"/>
                </a:solidFill>
                <a:latin typeface="+mj-lt"/>
                <a:ea typeface="+mj-ea"/>
                <a:cs typeface="+mj-cs"/>
              </a:defRPr>
            </a:lvl1pPr>
          </a:lstStyle>
          <a:p>
            <a:r>
              <a:rPr lang="en-US" sz="3600" dirty="0" smtClean="0">
                <a:solidFill>
                  <a:srgbClr val="F27528"/>
                </a:solidFill>
              </a:rPr>
              <a:t>Trends That Impact Health Care in Canada</a:t>
            </a:r>
            <a:endParaRPr lang="en-CA" sz="3600" dirty="0">
              <a:solidFill>
                <a:srgbClr val="F27528"/>
              </a:solidFill>
            </a:endParaRPr>
          </a:p>
        </p:txBody>
      </p:sp>
      <p:sp>
        <p:nvSpPr>
          <p:cNvPr id="6" name="Oval 5"/>
          <p:cNvSpPr/>
          <p:nvPr/>
        </p:nvSpPr>
        <p:spPr>
          <a:xfrm>
            <a:off x="3657600" y="2700716"/>
            <a:ext cx="1366841" cy="141408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Self–care is </a:t>
            </a:r>
            <a:r>
              <a:rPr lang="en-US" sz="1600" dirty="0"/>
              <a:t>the norm</a:t>
            </a:r>
            <a:endParaRPr lang="en-CA" sz="1600" dirty="0"/>
          </a:p>
        </p:txBody>
      </p:sp>
      <p:sp>
        <p:nvSpPr>
          <p:cNvPr id="7" name="TextBox 6"/>
          <p:cNvSpPr txBox="1"/>
          <p:nvPr/>
        </p:nvSpPr>
        <p:spPr>
          <a:xfrm>
            <a:off x="4000500" y="5707642"/>
            <a:ext cx="4000500" cy="338554"/>
          </a:xfrm>
          <a:prstGeom prst="rect">
            <a:avLst/>
          </a:prstGeom>
          <a:noFill/>
        </p:spPr>
        <p:txBody>
          <a:bodyPr wrap="square" rtlCol="0">
            <a:spAutoFit/>
          </a:bodyPr>
          <a:lstStyle/>
          <a:p>
            <a:r>
              <a:rPr lang="en-US" sz="1600" dirty="0"/>
              <a:t>Villeneuve &amp; MacDonald, 2006</a:t>
            </a:r>
            <a:endParaRPr lang="en-CA" sz="1600" dirty="0"/>
          </a:p>
        </p:txBody>
      </p:sp>
      <p:sp>
        <p:nvSpPr>
          <p:cNvPr id="8" name="Oval 7"/>
          <p:cNvSpPr/>
          <p:nvPr/>
        </p:nvSpPr>
        <p:spPr>
          <a:xfrm>
            <a:off x="5193652" y="1508020"/>
            <a:ext cx="1943100" cy="1234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Enhancing role of RN more in acute care</a:t>
            </a:r>
            <a:endParaRPr lang="en-CA" dirty="0"/>
          </a:p>
        </p:txBody>
      </p:sp>
      <p:cxnSp>
        <p:nvCxnSpPr>
          <p:cNvPr id="9" name="Straight Connector 8"/>
          <p:cNvCxnSpPr>
            <a:endCxn id="6" idx="7"/>
          </p:cNvCxnSpPr>
          <p:nvPr/>
        </p:nvCxnSpPr>
        <p:spPr>
          <a:xfrm flipH="1">
            <a:off x="4824271" y="2243516"/>
            <a:ext cx="433970" cy="6642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19636" y="2700716"/>
            <a:ext cx="2078444" cy="1169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Increased responsibility of RPN in LTC</a:t>
            </a:r>
            <a:endParaRPr lang="en-CA" dirty="0"/>
          </a:p>
        </p:txBody>
      </p:sp>
      <p:sp>
        <p:nvSpPr>
          <p:cNvPr id="11" name="Oval 10"/>
          <p:cNvSpPr/>
          <p:nvPr/>
        </p:nvSpPr>
        <p:spPr>
          <a:xfrm rot="10800000" flipH="1" flipV="1">
            <a:off x="6000750" y="3727324"/>
            <a:ext cx="2091690" cy="1068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nurses in full-time positions 70%</a:t>
            </a:r>
            <a:endParaRPr lang="en-CA" dirty="0"/>
          </a:p>
        </p:txBody>
      </p:sp>
      <p:cxnSp>
        <p:nvCxnSpPr>
          <p:cNvPr id="12" name="Straight Connector 11"/>
          <p:cNvCxnSpPr>
            <a:stCxn id="6" idx="6"/>
            <a:endCxn id="10" idx="2"/>
          </p:cNvCxnSpPr>
          <p:nvPr/>
        </p:nvCxnSpPr>
        <p:spPr>
          <a:xfrm flipV="1">
            <a:off x="5024441" y="3285327"/>
            <a:ext cx="395195" cy="122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4440" y="3669488"/>
            <a:ext cx="976310" cy="472403"/>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29855" y="892000"/>
            <a:ext cx="1657350" cy="126041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patient safety</a:t>
            </a:r>
            <a:endParaRPr lang="en-CA" dirty="0"/>
          </a:p>
        </p:txBody>
      </p:sp>
      <p:cxnSp>
        <p:nvCxnSpPr>
          <p:cNvPr id="15" name="Straight Connector 14"/>
          <p:cNvCxnSpPr/>
          <p:nvPr/>
        </p:nvCxnSpPr>
        <p:spPr>
          <a:xfrm>
            <a:off x="4811526" y="3905688"/>
            <a:ext cx="0" cy="3504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483193" y="4256184"/>
            <a:ext cx="3015953" cy="1223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nurses working in inter-disciplinary teams</a:t>
            </a:r>
            <a:endParaRPr lang="en-CA" dirty="0"/>
          </a:p>
        </p:txBody>
      </p:sp>
      <p:sp>
        <p:nvSpPr>
          <p:cNvPr id="17" name="Oval 16"/>
          <p:cNvSpPr/>
          <p:nvPr/>
        </p:nvSpPr>
        <p:spPr>
          <a:xfrm>
            <a:off x="1793340" y="2180694"/>
            <a:ext cx="1953597" cy="1165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nursing education </a:t>
            </a:r>
            <a:endParaRPr lang="en-CA" dirty="0"/>
          </a:p>
        </p:txBody>
      </p:sp>
      <p:sp>
        <p:nvSpPr>
          <p:cNvPr id="18" name="Oval 17"/>
          <p:cNvSpPr/>
          <p:nvPr/>
        </p:nvSpPr>
        <p:spPr>
          <a:xfrm>
            <a:off x="2195669" y="1055328"/>
            <a:ext cx="1600200" cy="119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diversity</a:t>
            </a:r>
            <a:endParaRPr lang="en-CA" dirty="0"/>
          </a:p>
        </p:txBody>
      </p:sp>
      <p:sp>
        <p:nvSpPr>
          <p:cNvPr id="19" name="Oval 18"/>
          <p:cNvSpPr/>
          <p:nvPr/>
        </p:nvSpPr>
        <p:spPr>
          <a:xfrm>
            <a:off x="1435754" y="3332638"/>
            <a:ext cx="1532796" cy="1280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Nursing shortage</a:t>
            </a:r>
            <a:endParaRPr lang="en-CA" dirty="0"/>
          </a:p>
        </p:txBody>
      </p:sp>
      <p:cxnSp>
        <p:nvCxnSpPr>
          <p:cNvPr id="20" name="Straight Connector 19"/>
          <p:cNvCxnSpPr/>
          <p:nvPr/>
        </p:nvCxnSpPr>
        <p:spPr>
          <a:xfrm>
            <a:off x="3657601" y="2125114"/>
            <a:ext cx="468332" cy="575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940092" y="2125116"/>
            <a:ext cx="1400928" cy="1847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743200" y="3847259"/>
            <a:ext cx="1052669" cy="1229831"/>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1204" y="5005932"/>
            <a:ext cx="2483794" cy="169692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Issues in the workplace:</a:t>
            </a:r>
          </a:p>
          <a:p>
            <a:pPr algn="ctr"/>
            <a:r>
              <a:rPr lang="en-US" i="1" dirty="0"/>
              <a:t>Violence, workload, overtime, scheduling, lack of professional autonomy</a:t>
            </a:r>
            <a:endParaRPr lang="en-CA" i="1" dirty="0"/>
          </a:p>
        </p:txBody>
      </p:sp>
      <p:cxnSp>
        <p:nvCxnSpPr>
          <p:cNvPr id="24" name="Straight Connector 23"/>
          <p:cNvCxnSpPr/>
          <p:nvPr/>
        </p:nvCxnSpPr>
        <p:spPr>
          <a:xfrm>
            <a:off x="2202152" y="4630666"/>
            <a:ext cx="0" cy="3131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26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3736"/>
            <a:ext cx="7555624" cy="819912"/>
          </a:xfrm>
        </p:spPr>
        <p:txBody>
          <a:bodyPr>
            <a:normAutofit/>
          </a:bodyPr>
          <a:lstStyle/>
          <a:p>
            <a:r>
              <a:rPr lang="en-US" sz="3200" dirty="0"/>
              <a:t>References</a:t>
            </a:r>
            <a:endParaRPr lang="en-CA" sz="3200" dirty="0"/>
          </a:p>
        </p:txBody>
      </p:sp>
      <p:sp>
        <p:nvSpPr>
          <p:cNvPr id="3" name="Content Placeholder 2"/>
          <p:cNvSpPr>
            <a:spLocks noGrp="1"/>
          </p:cNvSpPr>
          <p:nvPr>
            <p:ph idx="1"/>
          </p:nvPr>
        </p:nvSpPr>
        <p:spPr>
          <a:xfrm>
            <a:off x="841248" y="1069848"/>
            <a:ext cx="7496504" cy="4876800"/>
          </a:xfrm>
        </p:spPr>
        <p:txBody>
          <a:bodyPr>
            <a:normAutofit fontScale="92500" lnSpcReduction="10000"/>
          </a:bodyPr>
          <a:lstStyle/>
          <a:p>
            <a:pPr marL="0" indent="0">
              <a:buNone/>
            </a:pPr>
            <a:r>
              <a:rPr lang="en-US" sz="2000" dirty="0"/>
              <a:t>Hutchinson, M., &amp; Jackson, D. (2013). Transformational leadership in nursing: Towards a more critical approach. </a:t>
            </a:r>
            <a:r>
              <a:rPr lang="en-US" sz="2000" i="1" dirty="0"/>
              <a:t>Nursing Inquiry, 20</a:t>
            </a:r>
            <a:r>
              <a:rPr lang="en-US" sz="2000" dirty="0"/>
              <a:t>(1), 11-22. </a:t>
            </a:r>
          </a:p>
          <a:p>
            <a:pPr marL="0" indent="0">
              <a:buNone/>
            </a:pPr>
            <a:endParaRPr lang="en-US" sz="2000" dirty="0"/>
          </a:p>
          <a:p>
            <a:pPr marL="0" indent="0">
              <a:buNone/>
            </a:pPr>
            <a:r>
              <a:rPr lang="en-US" sz="2000" dirty="0"/>
              <a:t>Kelly, P., &amp; Crawford, H. (2008). </a:t>
            </a:r>
            <a:r>
              <a:rPr lang="en-US" sz="2000" i="1" dirty="0"/>
              <a:t>Nursing Leadership and Management. </a:t>
            </a:r>
            <a:r>
              <a:rPr lang="en-US" sz="2000" dirty="0"/>
              <a:t>(1</a:t>
            </a:r>
            <a:r>
              <a:rPr lang="en-US" sz="2000" baseline="30000" dirty="0"/>
              <a:t>st</a:t>
            </a:r>
            <a:r>
              <a:rPr lang="en-US" sz="2000" dirty="0"/>
              <a:t> Canadian ed.). USA: Thomson Delmar Learning.</a:t>
            </a:r>
          </a:p>
          <a:p>
            <a:pPr marL="0" indent="0">
              <a:buNone/>
            </a:pPr>
            <a:endParaRPr lang="en-US" sz="2000" dirty="0"/>
          </a:p>
          <a:p>
            <a:pPr marL="0" indent="0">
              <a:buNone/>
            </a:pPr>
            <a:r>
              <a:rPr lang="en-US" sz="2000" dirty="0"/>
              <a:t>Kelsey, C., &amp; Hayes, S. (2012). A framework for educational leadership. </a:t>
            </a:r>
            <a:r>
              <a:rPr lang="en-US" sz="2000" i="1" dirty="0"/>
              <a:t>Change Management, 22</a:t>
            </a:r>
            <a:r>
              <a:rPr lang="en-US" sz="2000" dirty="0"/>
              <a:t>(8), 16-20</a:t>
            </a:r>
            <a:r>
              <a:rPr lang="en-US" sz="1800" dirty="0"/>
              <a:t>.</a:t>
            </a:r>
          </a:p>
          <a:p>
            <a:pPr marL="0" indent="0">
              <a:buNone/>
            </a:pPr>
            <a:endParaRPr lang="en-US" sz="2000" dirty="0"/>
          </a:p>
          <a:p>
            <a:pPr marL="0" indent="0">
              <a:buNone/>
            </a:pPr>
            <a:r>
              <a:rPr lang="en-US" sz="2000" dirty="0"/>
              <a:t>Lacasse, C. (2013). Developing nursing leaders for the future: Achieving competency for transformational leadership. </a:t>
            </a:r>
            <a:r>
              <a:rPr lang="en-US" sz="2000" i="1" dirty="0"/>
              <a:t>Oncology Nursing Forum, 40</a:t>
            </a:r>
            <a:r>
              <a:rPr lang="en-US" sz="2000" dirty="0"/>
              <a:t>(5), 431-433.</a:t>
            </a:r>
          </a:p>
          <a:p>
            <a:endParaRPr lang="en-US" sz="2000" dirty="0"/>
          </a:p>
          <a:p>
            <a:pPr marL="0" indent="0">
              <a:buNone/>
            </a:pPr>
            <a:r>
              <a:rPr lang="en-US" sz="2000" dirty="0"/>
              <a:t>McIntyre, M. &amp; McDonald C. (2014). </a:t>
            </a:r>
            <a:r>
              <a:rPr lang="en-US" sz="2000" i="1" dirty="0"/>
              <a:t>Realities of Canadian Nursing; Professional, practice, and power issues. </a:t>
            </a:r>
            <a:r>
              <a:rPr lang="en-US" sz="2000" dirty="0"/>
              <a:t>(4</a:t>
            </a:r>
            <a:r>
              <a:rPr lang="en-US" sz="2000" baseline="30000" dirty="0"/>
              <a:t>th</a:t>
            </a:r>
            <a:r>
              <a:rPr lang="en-US" sz="2000" dirty="0"/>
              <a:t> ed.). China: Lippincott Williams &amp; Wilkins</a:t>
            </a:r>
            <a:r>
              <a:rPr lang="en-US" sz="2000" dirty="0" smtClean="0"/>
              <a:t>.</a:t>
            </a:r>
            <a:endParaRPr lang="en-CA" dirty="0"/>
          </a:p>
        </p:txBody>
      </p:sp>
    </p:spTree>
    <p:extLst>
      <p:ext uri="{BB962C8B-B14F-4D97-AF65-F5344CB8AC3E}">
        <p14:creationId xmlns:p14="http://schemas.microsoft.com/office/powerpoint/2010/main" val="110246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10896"/>
            <a:ext cx="7496504" cy="533400"/>
          </a:xfrm>
        </p:spPr>
        <p:txBody>
          <a:bodyPr>
            <a:noAutofit/>
          </a:bodyPr>
          <a:lstStyle/>
          <a:p>
            <a:r>
              <a:rPr lang="en-US" sz="3200" dirty="0"/>
              <a:t>References</a:t>
            </a:r>
            <a:endParaRPr lang="en-CA" sz="3200" dirty="0"/>
          </a:p>
        </p:txBody>
      </p:sp>
      <p:sp>
        <p:nvSpPr>
          <p:cNvPr id="3" name="Content Placeholder 2"/>
          <p:cNvSpPr>
            <a:spLocks noGrp="1"/>
          </p:cNvSpPr>
          <p:nvPr>
            <p:ph idx="1"/>
          </p:nvPr>
        </p:nvSpPr>
        <p:spPr>
          <a:xfrm>
            <a:off x="841248" y="1069848"/>
            <a:ext cx="7484679" cy="4818993"/>
          </a:xfrm>
        </p:spPr>
        <p:txBody>
          <a:bodyPr>
            <a:noAutofit/>
          </a:bodyPr>
          <a:lstStyle/>
          <a:p>
            <a:pPr marL="0" indent="0">
              <a:buNone/>
            </a:pPr>
            <a:r>
              <a:rPr lang="en-US" sz="2000" dirty="0"/>
              <a:t>Munir, F., Nielsen, K., Garde, M.H., Albertsen, K., &amp; Carneiro, I.G (2012). Mediating the effects of work–life conflict between transformational leadership and health-care workers job </a:t>
            </a:r>
            <a:r>
              <a:rPr lang="en-CA" sz="2000" dirty="0"/>
              <a:t>satisfaction and psychological wellbeing. </a:t>
            </a:r>
            <a:r>
              <a:rPr lang="en-CA" sz="2000" i="1" dirty="0"/>
              <a:t>Journal of Nursing Management, 20, </a:t>
            </a:r>
            <a:r>
              <a:rPr lang="en-CA" sz="2000" dirty="0"/>
              <a:t>512-521.</a:t>
            </a:r>
          </a:p>
          <a:p>
            <a:pPr marL="0" indent="0">
              <a:buNone/>
            </a:pPr>
            <a:endParaRPr lang="en-CA" sz="2000" dirty="0"/>
          </a:p>
          <a:p>
            <a:pPr marL="0" indent="0">
              <a:buNone/>
            </a:pPr>
            <a:r>
              <a:rPr lang="en-CA" sz="2000" dirty="0"/>
              <a:t>Rankin, V. (2015). Clinical nurse leader: a role for the 21st century. </a:t>
            </a:r>
            <a:r>
              <a:rPr lang="en-CA" sz="2000" i="1" dirty="0"/>
              <a:t>MedSurg Nursing</a:t>
            </a:r>
            <a:r>
              <a:rPr lang="en-CA" sz="2000" dirty="0"/>
              <a:t>, </a:t>
            </a:r>
            <a:r>
              <a:rPr lang="en-CA" sz="2000" i="1" dirty="0"/>
              <a:t>24</a:t>
            </a:r>
            <a:r>
              <a:rPr lang="en-CA" sz="2000" dirty="0"/>
              <a:t>(3), 199-203.</a:t>
            </a:r>
          </a:p>
          <a:p>
            <a:pPr marL="0" indent="0">
              <a:buNone/>
            </a:pPr>
            <a:endParaRPr lang="en-CA" sz="2000" dirty="0"/>
          </a:p>
          <a:p>
            <a:pPr marL="0" indent="0">
              <a:buNone/>
            </a:pPr>
            <a:r>
              <a:rPr lang="en-US" sz="2000" dirty="0"/>
              <a:t>RNAO, (2013). Developing and sustaining nursing leadership. </a:t>
            </a:r>
            <a:r>
              <a:rPr lang="en-US" sz="2000" i="1" dirty="0"/>
              <a:t>Best Practice Guideline (2</a:t>
            </a:r>
            <a:r>
              <a:rPr lang="en-US" sz="2000" i="1" baseline="30000" dirty="0"/>
              <a:t>nd</a:t>
            </a:r>
            <a:r>
              <a:rPr lang="en-US" sz="2000" i="1" dirty="0"/>
              <a:t> ed.).</a:t>
            </a:r>
          </a:p>
          <a:p>
            <a:pPr marL="0" indent="0">
              <a:buNone/>
            </a:pPr>
            <a:endParaRPr lang="en-US" sz="2000" i="1" dirty="0"/>
          </a:p>
          <a:p>
            <a:pPr marL="0" indent="0">
              <a:buNone/>
            </a:pPr>
            <a:r>
              <a:rPr lang="en-US" sz="2000" dirty="0"/>
              <a:t>Squires, M., Tourangeau, A., Spence Laschinger, H. K., &amp; Doran, D. (2010). The link between leadership and safety outcomes in hospitals. </a:t>
            </a:r>
            <a:r>
              <a:rPr lang="en-CA" sz="2000" i="1" dirty="0"/>
              <a:t>Journal of Nursing Management, 18,</a:t>
            </a:r>
            <a:r>
              <a:rPr lang="en-CA" sz="2000" dirty="0"/>
              <a:t> 914-925</a:t>
            </a:r>
            <a:r>
              <a:rPr lang="en-CA" sz="2000" dirty="0" smtClean="0"/>
              <a:t>.</a:t>
            </a:r>
            <a:endParaRPr lang="en-CA" sz="2000" dirty="0"/>
          </a:p>
        </p:txBody>
      </p:sp>
    </p:spTree>
    <p:extLst>
      <p:ext uri="{BB962C8B-B14F-4D97-AF65-F5344CB8AC3E}">
        <p14:creationId xmlns:p14="http://schemas.microsoft.com/office/powerpoint/2010/main" val="70260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20040"/>
            <a:ext cx="7543800" cy="515112"/>
          </a:xfrm>
        </p:spPr>
        <p:txBody>
          <a:bodyPr>
            <a:noAutofit/>
          </a:bodyPr>
          <a:lstStyle/>
          <a:p>
            <a:r>
              <a:rPr lang="en-US" sz="3200" dirty="0"/>
              <a:t>References</a:t>
            </a:r>
            <a:endParaRPr lang="en-CA" sz="3200" dirty="0"/>
          </a:p>
        </p:txBody>
      </p:sp>
      <p:sp>
        <p:nvSpPr>
          <p:cNvPr id="3" name="Content Placeholder 2"/>
          <p:cNvSpPr>
            <a:spLocks noGrp="1"/>
          </p:cNvSpPr>
          <p:nvPr>
            <p:ph idx="1"/>
          </p:nvPr>
        </p:nvSpPr>
        <p:spPr>
          <a:xfrm>
            <a:off x="841248" y="1069848"/>
            <a:ext cx="7531976" cy="4953000"/>
          </a:xfrm>
        </p:spPr>
        <p:txBody>
          <a:bodyPr>
            <a:normAutofit fontScale="92500" lnSpcReduction="10000"/>
          </a:bodyPr>
          <a:lstStyle/>
          <a:p>
            <a:pPr marL="0" indent="0">
              <a:buNone/>
            </a:pPr>
            <a:r>
              <a:rPr lang="en-CA" sz="2000" dirty="0"/>
              <a:t>Surakka, T. (2008). The nurse manager's work in the hospital environment during the 1990s and 2000s: responsibility, accountability and expertise in nursing leadership. </a:t>
            </a:r>
            <a:r>
              <a:rPr lang="en-CA" sz="2000" i="1" dirty="0"/>
              <a:t>Journal of Nursing Management</a:t>
            </a:r>
            <a:r>
              <a:rPr lang="en-CA" sz="2000" dirty="0"/>
              <a:t>, </a:t>
            </a:r>
            <a:r>
              <a:rPr lang="en-CA" sz="2000" i="1" dirty="0"/>
              <a:t>16</a:t>
            </a:r>
            <a:r>
              <a:rPr lang="en-CA" sz="2000" dirty="0"/>
              <a:t>(5), 525-534.</a:t>
            </a:r>
          </a:p>
          <a:p>
            <a:pPr marL="0" indent="0">
              <a:buNone/>
            </a:pPr>
            <a:endParaRPr lang="en-CA" sz="2000" dirty="0"/>
          </a:p>
          <a:p>
            <a:pPr marL="0" indent="0">
              <a:buNone/>
            </a:pPr>
            <a:r>
              <a:rPr lang="en-CA" sz="2000" dirty="0"/>
              <a:t>Weberg, D. (2010). Transformational leadership and staff retention: An evidence review with implications for healthcare systems. </a:t>
            </a:r>
            <a:r>
              <a:rPr lang="en-CA" sz="2000" i="1" dirty="0"/>
              <a:t>Nursing Administration Quarterly, 34</a:t>
            </a:r>
            <a:r>
              <a:rPr lang="en-CA" sz="2000" dirty="0"/>
              <a:t>(3), 246-258.</a:t>
            </a:r>
          </a:p>
          <a:p>
            <a:pPr marL="0" indent="0">
              <a:buNone/>
            </a:pPr>
            <a:endParaRPr lang="en-US" sz="2000" dirty="0"/>
          </a:p>
          <a:p>
            <a:pPr marL="0" indent="0">
              <a:buNone/>
            </a:pPr>
            <a:r>
              <a:rPr lang="en-US" sz="2000" dirty="0"/>
              <a:t>Welford, C. (2002). Matching theory to practice. </a:t>
            </a:r>
            <a:r>
              <a:rPr lang="en-US" sz="2000" i="1" dirty="0"/>
              <a:t>Nursing Management, 9</a:t>
            </a:r>
            <a:r>
              <a:rPr lang="en-US" sz="2000" dirty="0"/>
              <a:t>(4), 7-11.</a:t>
            </a:r>
          </a:p>
          <a:p>
            <a:pPr marL="0" indent="0">
              <a:buNone/>
            </a:pPr>
            <a:endParaRPr lang="en-US" sz="2000" dirty="0"/>
          </a:p>
          <a:p>
            <a:pPr marL="0" indent="0">
              <a:buNone/>
            </a:pPr>
            <a:r>
              <a:rPr lang="en-US" sz="2000" dirty="0"/>
              <a:t>Weiss, S.A., &amp; Tappen, R.M. (2015). </a:t>
            </a:r>
            <a:r>
              <a:rPr lang="en-US" sz="2000" i="1" dirty="0"/>
              <a:t>Essentials of Nursing Leadership and Management. </a:t>
            </a:r>
            <a:r>
              <a:rPr lang="en-US" sz="2000" dirty="0"/>
              <a:t>(6</a:t>
            </a:r>
            <a:r>
              <a:rPr lang="en-US" sz="2000" baseline="30000" dirty="0"/>
              <a:t>th</a:t>
            </a:r>
            <a:r>
              <a:rPr lang="en-US" sz="2000" dirty="0"/>
              <a:t> ed.). Philadelphia: F.A. Davis Company.</a:t>
            </a:r>
          </a:p>
          <a:p>
            <a:pPr marL="0" indent="0">
              <a:buNone/>
            </a:pPr>
            <a:endParaRPr lang="en-US" sz="2000" dirty="0"/>
          </a:p>
          <a:p>
            <a:pPr marL="0" indent="0">
              <a:buNone/>
            </a:pPr>
            <a:r>
              <a:rPr lang="en-US" sz="2000" dirty="0"/>
              <a:t>Yoder-Wise, P.S. (2015). </a:t>
            </a:r>
            <a:r>
              <a:rPr lang="en-US" sz="2000" i="1" dirty="0"/>
              <a:t>Leading and Managing in Canadian Nursing. </a:t>
            </a:r>
            <a:r>
              <a:rPr lang="en-US" sz="2000" dirty="0"/>
              <a:t>(1</a:t>
            </a:r>
            <a:r>
              <a:rPr lang="en-US" sz="2000" baseline="30000" dirty="0"/>
              <a:t>st</a:t>
            </a:r>
            <a:r>
              <a:rPr lang="en-US" sz="2000" dirty="0"/>
              <a:t> ed.). Toronto: Elsevier Canada</a:t>
            </a:r>
            <a:r>
              <a:rPr lang="en-US" sz="2000" dirty="0" smtClean="0"/>
              <a:t>.</a:t>
            </a:r>
            <a:endParaRPr lang="en-CA" sz="2000" dirty="0"/>
          </a:p>
        </p:txBody>
      </p:sp>
    </p:spTree>
    <p:extLst>
      <p:ext uri="{BB962C8B-B14F-4D97-AF65-F5344CB8AC3E}">
        <p14:creationId xmlns:p14="http://schemas.microsoft.com/office/powerpoint/2010/main" val="120307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62329"/>
            <a:ext cx="9805416" cy="882869"/>
          </a:xfrm>
        </p:spPr>
        <p:txBody>
          <a:bodyPr>
            <a:noAutofit/>
          </a:bodyPr>
          <a:lstStyle/>
          <a:p>
            <a:r>
              <a:rPr lang="en-US" dirty="0"/>
              <a:t>Changing Health Care </a:t>
            </a:r>
            <a:r>
              <a:rPr lang="en-US" dirty="0" smtClean="0"/>
              <a:t>Environment</a:t>
            </a:r>
            <a:endParaRPr lang="en-US" dirty="0"/>
          </a:p>
        </p:txBody>
      </p:sp>
      <p:sp>
        <p:nvSpPr>
          <p:cNvPr id="3" name="Content Placeholder 2"/>
          <p:cNvSpPr>
            <a:spLocks noGrp="1"/>
          </p:cNvSpPr>
          <p:nvPr>
            <p:ph idx="1"/>
          </p:nvPr>
        </p:nvSpPr>
        <p:spPr>
          <a:xfrm>
            <a:off x="762000" y="1011803"/>
            <a:ext cx="7543800" cy="4876800"/>
          </a:xfrm>
        </p:spPr>
        <p:txBody>
          <a:bodyPr>
            <a:noAutofit/>
          </a:bodyPr>
          <a:lstStyle/>
          <a:p>
            <a:pPr marL="0" indent="0">
              <a:buNone/>
            </a:pPr>
            <a:r>
              <a:rPr lang="en-US" sz="2800" dirty="0"/>
              <a:t>What changes have you seen </a:t>
            </a:r>
            <a:r>
              <a:rPr lang="en-US" sz="2800" dirty="0" smtClean="0"/>
              <a:t>in LTC over </a:t>
            </a:r>
            <a:r>
              <a:rPr lang="en-US" sz="2800" dirty="0"/>
              <a:t>the past </a:t>
            </a:r>
            <a:r>
              <a:rPr lang="en-US" sz="2800" dirty="0" smtClean="0"/>
              <a:t>five years?</a:t>
            </a:r>
            <a:endParaRPr lang="en-US" sz="2800" dirty="0"/>
          </a:p>
          <a:p>
            <a:pPr lvl="1"/>
            <a:r>
              <a:rPr lang="en-US" sz="2800" dirty="0" smtClean="0"/>
              <a:t>One </a:t>
            </a:r>
            <a:r>
              <a:rPr lang="en-US" sz="2800" dirty="0"/>
              <a:t>case of Alzheimer's Disease in Canada every </a:t>
            </a:r>
            <a:r>
              <a:rPr lang="en-US" sz="2800" dirty="0" smtClean="0"/>
              <a:t>5min - will </a:t>
            </a:r>
            <a:r>
              <a:rPr lang="en-US" sz="2800" dirty="0"/>
              <a:t>increase to 69% in 2034</a:t>
            </a:r>
          </a:p>
          <a:p>
            <a:pPr lvl="1"/>
            <a:r>
              <a:rPr lang="en-US" sz="2800" dirty="0"/>
              <a:t>76% of people </a:t>
            </a:r>
            <a:r>
              <a:rPr lang="en-US" sz="2800" dirty="0" smtClean="0"/>
              <a:t>over age 65 have </a:t>
            </a:r>
            <a:r>
              <a:rPr lang="en-US" sz="2800" dirty="0"/>
              <a:t>a chronic health problem</a:t>
            </a:r>
          </a:p>
          <a:p>
            <a:pPr lvl="1"/>
            <a:r>
              <a:rPr lang="en-US" sz="2800" dirty="0"/>
              <a:t>More RPNs, fewer RNs in long-term care</a:t>
            </a:r>
          </a:p>
          <a:p>
            <a:pPr lvl="1"/>
            <a:r>
              <a:rPr lang="en-US" sz="2800" dirty="0"/>
              <a:t>Focus on increasing quality care</a:t>
            </a:r>
          </a:p>
          <a:p>
            <a:pPr lvl="1"/>
            <a:r>
              <a:rPr lang="en-US" sz="2800" dirty="0" err="1" smtClean="0"/>
              <a:t>Deprescribing</a:t>
            </a:r>
            <a:r>
              <a:rPr lang="en-US" sz="2800" dirty="0" smtClean="0"/>
              <a:t> </a:t>
            </a:r>
            <a:endParaRPr lang="en-US" sz="2800" dirty="0"/>
          </a:p>
          <a:p>
            <a:pPr lvl="1"/>
            <a:r>
              <a:rPr lang="en-US" sz="2800" dirty="0"/>
              <a:t>More of a leadership role for nurses as the complexity of care </a:t>
            </a:r>
            <a:r>
              <a:rPr lang="en-US" sz="2800" dirty="0" smtClean="0"/>
              <a:t>increases</a:t>
            </a:r>
            <a:endParaRPr lang="en-US" sz="2800" dirty="0"/>
          </a:p>
        </p:txBody>
      </p:sp>
    </p:spTree>
    <p:extLst>
      <p:ext uri="{BB962C8B-B14F-4D97-AF65-F5344CB8AC3E}">
        <p14:creationId xmlns:p14="http://schemas.microsoft.com/office/powerpoint/2010/main" val="1770242432"/>
      </p:ext>
    </p:extLst>
  </p:cSld>
  <p:clrMapOvr>
    <a:masterClrMapping/>
  </p:clrMapOvr>
  <mc:AlternateContent xmlns:mc="http://schemas.openxmlformats.org/markup-compatibility/2006" xmlns:p14="http://schemas.microsoft.com/office/powerpoint/2010/main">
    <mc:Choice Requires="p14">
      <p:transition spd="slow" p14:dur="2000" advTm="194518"/>
    </mc:Choice>
    <mc:Fallback xmlns="">
      <p:transition spd="slow" advTm="194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95" y="9144"/>
            <a:ext cx="6286500" cy="1143000"/>
          </a:xfrm>
        </p:spPr>
        <p:txBody>
          <a:bodyPr>
            <a:normAutofit/>
          </a:bodyPr>
          <a:lstStyle/>
          <a:p>
            <a:r>
              <a:rPr lang="en-US" sz="3600" dirty="0"/>
              <a:t>Impact on Nursing</a:t>
            </a:r>
          </a:p>
        </p:txBody>
      </p:sp>
      <p:sp>
        <p:nvSpPr>
          <p:cNvPr id="4" name="Content Placeholder 3"/>
          <p:cNvSpPr>
            <a:spLocks noGrp="1"/>
          </p:cNvSpPr>
          <p:nvPr>
            <p:ph idx="1"/>
          </p:nvPr>
        </p:nvSpPr>
        <p:spPr>
          <a:xfrm>
            <a:off x="813895" y="821275"/>
            <a:ext cx="7501430" cy="4953000"/>
          </a:xfrm>
        </p:spPr>
        <p:txBody>
          <a:bodyPr>
            <a:normAutofit lnSpcReduction="10000"/>
          </a:bodyPr>
          <a:lstStyle/>
          <a:p>
            <a:r>
              <a:rPr lang="en-US" dirty="0"/>
              <a:t>Restructuring</a:t>
            </a:r>
          </a:p>
          <a:p>
            <a:r>
              <a:rPr lang="en-US" dirty="0"/>
              <a:t>Bed closure &amp; merger of hospital services</a:t>
            </a:r>
          </a:p>
          <a:p>
            <a:r>
              <a:rPr lang="en-US" dirty="0"/>
              <a:t>Patient acuity (hospital, </a:t>
            </a:r>
            <a:r>
              <a:rPr lang="en-US" dirty="0" smtClean="0"/>
              <a:t>LTC, </a:t>
            </a:r>
            <a:r>
              <a:rPr lang="en-US" dirty="0"/>
              <a:t>and home care)</a:t>
            </a:r>
          </a:p>
          <a:p>
            <a:r>
              <a:rPr lang="en-US" dirty="0"/>
              <a:t>Complexity in care delivery (technology)</a:t>
            </a:r>
          </a:p>
          <a:p>
            <a:pPr>
              <a:buNone/>
            </a:pPr>
            <a:endParaRPr lang="en-US" dirty="0" smtClean="0"/>
          </a:p>
          <a:p>
            <a:pPr>
              <a:buNone/>
            </a:pPr>
            <a:r>
              <a:rPr lang="en-US" dirty="0" smtClean="0"/>
              <a:t>Nursing </a:t>
            </a:r>
            <a:r>
              <a:rPr lang="en-US" dirty="0"/>
              <a:t>human resources and quality of work life</a:t>
            </a:r>
          </a:p>
          <a:p>
            <a:r>
              <a:rPr lang="en-US" dirty="0"/>
              <a:t>Recruitment and retention</a:t>
            </a:r>
          </a:p>
          <a:p>
            <a:pPr lvl="2"/>
            <a:r>
              <a:rPr lang="en-US" dirty="0"/>
              <a:t>Sick time</a:t>
            </a:r>
          </a:p>
          <a:p>
            <a:pPr lvl="2"/>
            <a:r>
              <a:rPr lang="en-US" dirty="0"/>
              <a:t>Team work</a:t>
            </a:r>
          </a:p>
          <a:p>
            <a:pPr lvl="1"/>
            <a:r>
              <a:rPr lang="en-US" dirty="0"/>
              <a:t>Conflicts</a:t>
            </a:r>
          </a:p>
          <a:p>
            <a:pPr lvl="1"/>
            <a:r>
              <a:rPr lang="en-US" dirty="0"/>
              <a:t>Resident/patient satisfaction - </a:t>
            </a:r>
            <a:r>
              <a:rPr lang="en-US" dirty="0" smtClean="0"/>
              <a:t>compliance</a:t>
            </a:r>
            <a:endParaRPr lang="en-US" dirty="0"/>
          </a:p>
        </p:txBody>
      </p:sp>
      <p:pic>
        <p:nvPicPr>
          <p:cNvPr id="2050" name="Picture 2" descr="C:\Users\ogilvis\Desktop\desktop stuff\My Pictures\bag_of_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3700510"/>
            <a:ext cx="20574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06882"/>
      </p:ext>
    </p:extLst>
  </p:cSld>
  <p:clrMapOvr>
    <a:masterClrMapping/>
  </p:clrMapOvr>
  <mc:AlternateContent xmlns:mc="http://schemas.openxmlformats.org/markup-compatibility/2006" xmlns:p14="http://schemas.microsoft.com/office/powerpoint/2010/main">
    <mc:Choice Requires="p14">
      <p:transition spd="slow" p14:dur="2000" advTm="362663"/>
    </mc:Choice>
    <mc:Fallback xmlns="">
      <p:transition spd="slow" advTm="3626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10" y="-48243"/>
            <a:ext cx="6400800" cy="1143000"/>
          </a:xfrm>
        </p:spPr>
        <p:txBody>
          <a:bodyPr/>
          <a:lstStyle/>
          <a:p>
            <a:r>
              <a:rPr lang="en-US" dirty="0"/>
              <a:t>Governing </a:t>
            </a:r>
            <a:r>
              <a:rPr lang="en-US" dirty="0" smtClean="0"/>
              <a:t>Bodies…</a:t>
            </a:r>
            <a:endParaRPr lang="en-US" dirty="0"/>
          </a:p>
        </p:txBody>
      </p:sp>
      <p:sp>
        <p:nvSpPr>
          <p:cNvPr id="3" name="Content Placeholder 2"/>
          <p:cNvSpPr>
            <a:spLocks noGrp="1"/>
          </p:cNvSpPr>
          <p:nvPr>
            <p:ph idx="1"/>
          </p:nvPr>
        </p:nvSpPr>
        <p:spPr>
          <a:xfrm>
            <a:off x="808692" y="765250"/>
            <a:ext cx="7470885" cy="4716518"/>
          </a:xfrm>
        </p:spPr>
        <p:txBody>
          <a:bodyPr>
            <a:normAutofit/>
          </a:bodyPr>
          <a:lstStyle/>
          <a:p>
            <a:pPr marL="0" indent="0" algn="ctr">
              <a:buNone/>
            </a:pPr>
            <a:r>
              <a:rPr lang="en-US" sz="3600" b="1" u="sng" dirty="0">
                <a:solidFill>
                  <a:srgbClr val="FF0000"/>
                </a:solidFill>
              </a:rPr>
              <a:t>Standards of </a:t>
            </a:r>
            <a:r>
              <a:rPr lang="en-US" sz="3600" b="1" u="sng" dirty="0" smtClean="0">
                <a:solidFill>
                  <a:srgbClr val="FF0000"/>
                </a:solidFill>
              </a:rPr>
              <a:t>Practice</a:t>
            </a:r>
            <a:endParaRPr lang="en-US" sz="3600" b="1" u="sng" dirty="0">
              <a:solidFill>
                <a:srgbClr val="FF0000"/>
              </a:solidFill>
            </a:endParaRPr>
          </a:p>
          <a:p>
            <a:pPr marL="0" indent="0">
              <a:buNone/>
            </a:pPr>
            <a:endParaRPr lang="en-US" dirty="0" smtClean="0"/>
          </a:p>
          <a:p>
            <a:pPr>
              <a:spcAft>
                <a:spcPts val="1200"/>
              </a:spcAft>
            </a:pPr>
            <a:r>
              <a:rPr lang="en-US" sz="2800" dirty="0" smtClean="0"/>
              <a:t>College </a:t>
            </a:r>
            <a:r>
              <a:rPr lang="en-US" sz="2800" dirty="0"/>
              <a:t>of Nurses of Ontario (CNO)</a:t>
            </a:r>
          </a:p>
          <a:p>
            <a:pPr>
              <a:spcAft>
                <a:spcPts val="1200"/>
              </a:spcAft>
            </a:pPr>
            <a:r>
              <a:rPr lang="en-US" sz="2800" dirty="0" smtClean="0"/>
              <a:t>Regulated </a:t>
            </a:r>
            <a:r>
              <a:rPr lang="en-US" sz="2800" dirty="0"/>
              <a:t>Health Professions Act (RHPA)</a:t>
            </a:r>
          </a:p>
          <a:p>
            <a:pPr>
              <a:spcAft>
                <a:spcPts val="1200"/>
              </a:spcAft>
            </a:pPr>
            <a:r>
              <a:rPr lang="en-US" sz="2800" dirty="0" smtClean="0"/>
              <a:t>Nursing </a:t>
            </a:r>
            <a:r>
              <a:rPr lang="en-US" sz="2800" dirty="0"/>
              <a:t>Act</a:t>
            </a:r>
          </a:p>
          <a:p>
            <a:pPr>
              <a:spcAft>
                <a:spcPts val="1200"/>
              </a:spcAft>
            </a:pPr>
            <a:r>
              <a:rPr lang="en-US" sz="2800" dirty="0" smtClean="0"/>
              <a:t>Ministry </a:t>
            </a:r>
            <a:r>
              <a:rPr lang="en-US" sz="2800" dirty="0"/>
              <a:t>of Health and Long-term Care (MOHLTC</a:t>
            </a:r>
            <a:r>
              <a:rPr lang="en-US" sz="2800" dirty="0" smtClean="0"/>
              <a:t>)</a:t>
            </a:r>
            <a:endParaRPr lang="en-US" sz="2800" dirty="0"/>
          </a:p>
        </p:txBody>
      </p:sp>
    </p:spTree>
    <p:extLst>
      <p:ext uri="{BB962C8B-B14F-4D97-AF65-F5344CB8AC3E}">
        <p14:creationId xmlns:p14="http://schemas.microsoft.com/office/powerpoint/2010/main" val="3199030164"/>
      </p:ext>
    </p:extLst>
  </p:cSld>
  <p:clrMapOvr>
    <a:masterClrMapping/>
  </p:clrMapOvr>
  <mc:AlternateContent xmlns:mc="http://schemas.openxmlformats.org/markup-compatibility/2006" xmlns:p14="http://schemas.microsoft.com/office/powerpoint/2010/main">
    <mc:Choice Requires="p14">
      <p:transition spd="slow" p14:dur="2000" advTm="86356"/>
    </mc:Choice>
    <mc:Fallback xmlns="">
      <p:transition spd="slow" advTm="863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3" y="-150524"/>
            <a:ext cx="6948652" cy="1371600"/>
          </a:xfrm>
        </p:spPr>
        <p:txBody>
          <a:bodyPr>
            <a:normAutofit/>
          </a:bodyPr>
          <a:lstStyle/>
          <a:p>
            <a:r>
              <a:rPr lang="en-US" sz="3600" dirty="0"/>
              <a:t>Knowledge, Skill, </a:t>
            </a:r>
            <a:r>
              <a:rPr lang="en-US" sz="3600" dirty="0" smtClean="0"/>
              <a:t>Judgment</a:t>
            </a:r>
            <a:endParaRPr lang="en-US" sz="3600" dirty="0"/>
          </a:p>
        </p:txBody>
      </p:sp>
      <p:sp>
        <p:nvSpPr>
          <p:cNvPr id="3" name="Content Placeholder 2"/>
          <p:cNvSpPr>
            <a:spLocks noGrp="1"/>
          </p:cNvSpPr>
          <p:nvPr>
            <p:ph idx="1"/>
          </p:nvPr>
        </p:nvSpPr>
        <p:spPr>
          <a:xfrm>
            <a:off x="835573" y="928468"/>
            <a:ext cx="7448979" cy="5074920"/>
          </a:xfrm>
        </p:spPr>
        <p:txBody>
          <a:bodyPr>
            <a:normAutofit/>
          </a:bodyPr>
          <a:lstStyle/>
          <a:p>
            <a:pPr marL="0" indent="0">
              <a:buNone/>
            </a:pPr>
            <a:r>
              <a:rPr lang="en-US" sz="2800" b="1" i="1" dirty="0" smtClean="0">
                <a:solidFill>
                  <a:srgbClr val="FF0000"/>
                </a:solidFill>
              </a:rPr>
              <a:t>Evidenced-Based </a:t>
            </a:r>
            <a:r>
              <a:rPr lang="en-US" sz="2800" b="1" i="1" dirty="0">
                <a:solidFill>
                  <a:srgbClr val="FF0000"/>
                </a:solidFill>
              </a:rPr>
              <a:t>P</a:t>
            </a:r>
            <a:r>
              <a:rPr lang="en-US" sz="2800" b="1" i="1" dirty="0" smtClean="0">
                <a:solidFill>
                  <a:srgbClr val="FF0000"/>
                </a:solidFill>
              </a:rPr>
              <a:t>ractice</a:t>
            </a:r>
            <a:endParaRPr lang="en-US" sz="2800" b="1" i="1" dirty="0">
              <a:solidFill>
                <a:srgbClr val="FF0000"/>
              </a:solidFill>
            </a:endParaRPr>
          </a:p>
          <a:p>
            <a:r>
              <a:rPr lang="en-US" sz="2800" dirty="0"/>
              <a:t>Nursing research</a:t>
            </a:r>
          </a:p>
          <a:p>
            <a:r>
              <a:rPr lang="en-US" sz="2800" dirty="0"/>
              <a:t>Review of literature</a:t>
            </a:r>
          </a:p>
          <a:p>
            <a:r>
              <a:rPr lang="en-US" sz="2800" dirty="0"/>
              <a:t>Clinical Practice Guidelines</a:t>
            </a:r>
          </a:p>
          <a:p>
            <a:r>
              <a:rPr lang="en-US" sz="2800" dirty="0"/>
              <a:t>Experience, </a:t>
            </a:r>
            <a:r>
              <a:rPr lang="en-US" sz="2800" dirty="0" smtClean="0"/>
              <a:t>judgment, and </a:t>
            </a:r>
            <a:r>
              <a:rPr lang="en-US" sz="2800" dirty="0"/>
              <a:t>skill</a:t>
            </a:r>
          </a:p>
          <a:p>
            <a:r>
              <a:rPr lang="en-US" sz="2800" dirty="0"/>
              <a:t>Quality improvement</a:t>
            </a:r>
          </a:p>
          <a:p>
            <a:r>
              <a:rPr lang="en-US" sz="2800" dirty="0"/>
              <a:t>Access to </a:t>
            </a:r>
            <a:r>
              <a:rPr lang="en-US" sz="2800" dirty="0" smtClean="0"/>
              <a:t>websites</a:t>
            </a:r>
            <a:endParaRPr lang="en-US" sz="2800" dirty="0"/>
          </a:p>
          <a:p>
            <a:r>
              <a:rPr lang="en-US" sz="2800" dirty="0"/>
              <a:t>Patient, consumer interest, </a:t>
            </a:r>
            <a:r>
              <a:rPr lang="en-US" sz="2800" dirty="0" smtClean="0"/>
              <a:t>knowledge, and expectations</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452" y="1169621"/>
            <a:ext cx="3086100" cy="355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72359"/>
      </p:ext>
    </p:extLst>
  </p:cSld>
  <p:clrMapOvr>
    <a:masterClrMapping/>
  </p:clrMapOvr>
  <mc:AlternateContent xmlns:mc="http://schemas.openxmlformats.org/markup-compatibility/2006" xmlns:p14="http://schemas.microsoft.com/office/powerpoint/2010/main">
    <mc:Choice Requires="p14">
      <p:transition spd="slow" p14:dur="2000" advTm="109880"/>
    </mc:Choice>
    <mc:Fallback xmlns="">
      <p:transition spd="slow" advTm="1098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81" y="142840"/>
            <a:ext cx="6115050" cy="1096962"/>
          </a:xfrm>
        </p:spPr>
        <p:txBody>
          <a:bodyPr>
            <a:normAutofit/>
          </a:bodyPr>
          <a:lstStyle/>
          <a:p>
            <a:r>
              <a:rPr lang="en-US" dirty="0"/>
              <a:t>ETHICS</a:t>
            </a:r>
            <a:r>
              <a:rPr lang="en-US" dirty="0" smtClean="0"/>
              <a:t>…</a:t>
            </a:r>
            <a:endParaRPr lang="en-US" dirty="0"/>
          </a:p>
        </p:txBody>
      </p:sp>
      <p:sp>
        <p:nvSpPr>
          <p:cNvPr id="3" name="Content Placeholder 2"/>
          <p:cNvSpPr>
            <a:spLocks noGrp="1"/>
          </p:cNvSpPr>
          <p:nvPr>
            <p:ph idx="1"/>
          </p:nvPr>
        </p:nvSpPr>
        <p:spPr>
          <a:xfrm>
            <a:off x="774481" y="1058181"/>
            <a:ext cx="7537888" cy="5029200"/>
          </a:xfrm>
        </p:spPr>
        <p:txBody>
          <a:bodyPr/>
          <a:lstStyle/>
          <a:p>
            <a:pPr marL="0" indent="0">
              <a:buNone/>
            </a:pPr>
            <a:r>
              <a:rPr lang="en-US" sz="3200" dirty="0"/>
              <a:t>Essential for nursing and nursing </a:t>
            </a:r>
            <a:r>
              <a:rPr lang="en-US" sz="3200" dirty="0" smtClean="0"/>
              <a:t>leadership:</a:t>
            </a:r>
            <a:endParaRPr lang="en-US" sz="3200" dirty="0"/>
          </a:p>
          <a:p>
            <a:pPr lvl="1"/>
            <a:r>
              <a:rPr lang="en-US" sz="2800" dirty="0"/>
              <a:t>Health and well-being</a:t>
            </a:r>
          </a:p>
          <a:p>
            <a:pPr lvl="1"/>
            <a:r>
              <a:rPr lang="en-US" sz="2800" dirty="0"/>
              <a:t>Choice</a:t>
            </a:r>
          </a:p>
          <a:p>
            <a:pPr lvl="1"/>
            <a:r>
              <a:rPr lang="en-US" sz="2800" dirty="0"/>
              <a:t>Dignity</a:t>
            </a:r>
          </a:p>
          <a:p>
            <a:pPr lvl="1"/>
            <a:r>
              <a:rPr lang="en-US" sz="2800" dirty="0"/>
              <a:t>Confidentiality</a:t>
            </a:r>
          </a:p>
          <a:p>
            <a:pPr lvl="1"/>
            <a:r>
              <a:rPr lang="en-US" sz="2800" dirty="0"/>
              <a:t>Fairness</a:t>
            </a:r>
          </a:p>
          <a:p>
            <a:pPr lvl="1"/>
            <a:r>
              <a:rPr lang="en-US" sz="2800" dirty="0"/>
              <a:t>Accountability</a:t>
            </a:r>
          </a:p>
          <a:p>
            <a:pPr lvl="1" algn="ctr">
              <a:buNone/>
            </a:pPr>
            <a:endParaRPr lang="en-US" i="1" dirty="0" smtClean="0"/>
          </a:p>
          <a:p>
            <a:pPr lvl="1" algn="ctr">
              <a:buNone/>
            </a:pPr>
            <a:r>
              <a:rPr lang="en-US" i="1" dirty="0" smtClean="0"/>
              <a:t>Practice </a:t>
            </a:r>
            <a:r>
              <a:rPr lang="en-US" i="1" dirty="0"/>
              <a:t>environments that are conducive to safe, </a:t>
            </a:r>
            <a:r>
              <a:rPr lang="en-US" i="1" dirty="0" smtClean="0"/>
              <a:t>competent, </a:t>
            </a:r>
            <a:r>
              <a:rPr lang="en-US" i="1" dirty="0"/>
              <a:t>and ethical care</a:t>
            </a:r>
          </a:p>
        </p:txBody>
      </p:sp>
    </p:spTree>
    <p:extLst>
      <p:ext uri="{BB962C8B-B14F-4D97-AF65-F5344CB8AC3E}">
        <p14:creationId xmlns:p14="http://schemas.microsoft.com/office/powerpoint/2010/main" val="1617961503"/>
      </p:ext>
    </p:extLst>
  </p:cSld>
  <p:clrMapOvr>
    <a:masterClrMapping/>
  </p:clrMapOvr>
  <mc:AlternateContent xmlns:mc="http://schemas.openxmlformats.org/markup-compatibility/2006" xmlns:p14="http://schemas.microsoft.com/office/powerpoint/2010/main">
    <mc:Choice Requires="p14">
      <p:transition spd="slow" p14:dur="2000" advTm="66958"/>
    </mc:Choice>
    <mc:Fallback xmlns="">
      <p:transition spd="slow" advTm="669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918"/>
            <a:ext cx="8229600" cy="1143000"/>
          </a:xfrm>
        </p:spPr>
        <p:txBody>
          <a:bodyPr/>
          <a:lstStyle/>
          <a:p>
            <a:pPr algn="ctr"/>
            <a:r>
              <a:rPr lang="en-US" sz="4000" dirty="0"/>
              <a:t>Leadership in the </a:t>
            </a:r>
            <a:r>
              <a:rPr lang="en-US" sz="4000" dirty="0" smtClean="0"/>
              <a:t>21</a:t>
            </a:r>
            <a:r>
              <a:rPr lang="en-US" sz="4000" cap="none" baseline="30000" dirty="0" smtClean="0"/>
              <a:t>st</a:t>
            </a:r>
            <a:r>
              <a:rPr lang="en-US" sz="4000" dirty="0" smtClean="0"/>
              <a:t> </a:t>
            </a:r>
            <a:r>
              <a:rPr lang="en-US" sz="4000" dirty="0"/>
              <a:t>Century</a:t>
            </a:r>
            <a:endParaRPr lang="en-US" dirty="0"/>
          </a:p>
        </p:txBody>
      </p:sp>
      <p:sp>
        <p:nvSpPr>
          <p:cNvPr id="3" name="Content Placeholder 2"/>
          <p:cNvSpPr>
            <a:spLocks noGrp="1"/>
          </p:cNvSpPr>
          <p:nvPr>
            <p:ph idx="1"/>
          </p:nvPr>
        </p:nvSpPr>
        <p:spPr>
          <a:xfrm>
            <a:off x="457200" y="3456433"/>
            <a:ext cx="8229600" cy="777240"/>
          </a:xfrm>
        </p:spPr>
        <p:txBody>
          <a:bodyPr/>
          <a:lstStyle/>
          <a:p>
            <a:pPr marL="0" indent="0" algn="ctr">
              <a:buNone/>
            </a:pPr>
            <a:r>
              <a:rPr lang="en-US" dirty="0"/>
              <a:t>It is all about change and adaptation</a:t>
            </a:r>
            <a:endParaRPr lang="en-CA" dirty="0"/>
          </a:p>
          <a:p>
            <a:endParaRPr lang="en-US" dirty="0"/>
          </a:p>
        </p:txBody>
      </p:sp>
    </p:spTree>
    <p:extLst>
      <p:ext uri="{BB962C8B-B14F-4D97-AF65-F5344CB8AC3E}">
        <p14:creationId xmlns:p14="http://schemas.microsoft.com/office/powerpoint/2010/main" val="2301847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2936</Words>
  <Application>Microsoft Office PowerPoint</Application>
  <PresentationFormat>On-screen Show (4:3)</PresentationFormat>
  <Paragraphs>344</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Leadership in LTC Module 1</vt:lpstr>
      <vt:lpstr>Objectives: Module 1 </vt:lpstr>
      <vt:lpstr>PowerPoint Presentation</vt:lpstr>
      <vt:lpstr>Changing Health Care Environment</vt:lpstr>
      <vt:lpstr>Impact on Nursing</vt:lpstr>
      <vt:lpstr>Governing Bodies…</vt:lpstr>
      <vt:lpstr>Knowledge, Skill, Judgment</vt:lpstr>
      <vt:lpstr>ETHICS…</vt:lpstr>
      <vt:lpstr>Leadership in the 21st Century</vt:lpstr>
      <vt:lpstr>What Makes a Leader?</vt:lpstr>
      <vt:lpstr>Nursing Leaders</vt:lpstr>
      <vt:lpstr>PowerPoint Presentation</vt:lpstr>
      <vt:lpstr>Leaders, Managers, Followers (Yoder-Wise &amp; Grant, 2015)</vt:lpstr>
      <vt:lpstr>Theoretical Perspectives</vt:lpstr>
      <vt:lpstr>PowerPoint Presentation</vt:lpstr>
      <vt:lpstr>Trait Theories</vt:lpstr>
      <vt:lpstr>Style Theories</vt:lpstr>
      <vt:lpstr>  Situational-Contingency Theories</vt:lpstr>
      <vt:lpstr>Authentic Style Leadership</vt:lpstr>
      <vt:lpstr>Transformational Leadership</vt:lpstr>
      <vt:lpstr>PowerPoint Presentation</vt:lpstr>
      <vt:lpstr>Transformational Leadership</vt:lpstr>
      <vt:lpstr>PowerPoint Presentation</vt:lpstr>
      <vt:lpstr>PowerPoint Presentation</vt:lpstr>
      <vt:lpstr>PowerPoint Presentation</vt:lpstr>
      <vt:lpstr>PowerPoint Presentation</vt:lpstr>
      <vt:lpstr>PowerPoint Presentation</vt:lpstr>
      <vt:lpstr>Organizations that Support this...</vt:lpstr>
      <vt:lpstr>References</vt:lpstr>
      <vt:lpstr>References</vt:lpstr>
      <vt:lpstr>References</vt:lpstr>
      <vt:lpstr>References</vt:lpstr>
    </vt:vector>
  </TitlesOfParts>
  <Company>Copp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McCarter</dc:creator>
  <cp:lastModifiedBy>Stephen Smith</cp:lastModifiedBy>
  <cp:revision>55</cp:revision>
  <dcterms:created xsi:type="dcterms:W3CDTF">2018-09-10T14:15:51Z</dcterms:created>
  <dcterms:modified xsi:type="dcterms:W3CDTF">2019-02-05T15:55:39Z</dcterms:modified>
</cp:coreProperties>
</file>